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sldIdLst>
    <p:sldId id="256" r:id="rId2"/>
    <p:sldId id="257" r:id="rId3"/>
    <p:sldId id="277" r:id="rId4"/>
    <p:sldId id="276" r:id="rId5"/>
    <p:sldId id="274" r:id="rId6"/>
    <p:sldId id="275" r:id="rId7"/>
    <p:sldId id="258" r:id="rId8"/>
    <p:sldId id="259" r:id="rId9"/>
    <p:sldId id="269" r:id="rId10"/>
    <p:sldId id="272" r:id="rId11"/>
    <p:sldId id="260" r:id="rId12"/>
    <p:sldId id="261" r:id="rId13"/>
    <p:sldId id="262" r:id="rId14"/>
    <p:sldId id="263" r:id="rId15"/>
    <p:sldId id="264" r:id="rId16"/>
    <p:sldId id="266" r:id="rId17"/>
    <p:sldId id="267" r:id="rId18"/>
    <p:sldId id="27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444" autoAdjust="0"/>
  </p:normalViewPr>
  <p:slideViewPr>
    <p:cSldViewPr snapToGrid="0" snapToObjects="1">
      <p:cViewPr varScale="1">
        <p:scale>
          <a:sx n="46" d="100"/>
          <a:sy n="46" d="100"/>
        </p:scale>
        <p:origin x="-1018" y="-86"/>
      </p:cViewPr>
      <p:guideLst>
        <p:guide orient="horz" pos="2160"/>
        <p:guide pos="2880"/>
      </p:guideLst>
    </p:cSldViewPr>
  </p:slideViewPr>
  <p:outlineViewPr>
    <p:cViewPr>
      <p:scale>
        <a:sx n="33" d="100"/>
        <a:sy n="33" d="100"/>
      </p:scale>
      <p:origin x="0" y="950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479A856-FD1B-864D-892D-7CDDC25B0BE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8479A856-FD1B-864D-892D-7CDDC25B0BE3}"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D97A5-3DED-B146-8A4F-3E517F0653CB}"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8479A856-FD1B-864D-892D-7CDDC25B0BE3}"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D97A5-3DED-B146-8A4F-3E517F0653CB}"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8479A856-FD1B-864D-892D-7CDDC25B0BE3}"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D97A5-3DED-B146-8A4F-3E517F0653CB}"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8479A856-FD1B-864D-892D-7CDDC25B0BE3}"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D97A5-3DED-B146-8A4F-3E517F0653CB}"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8479A856-FD1B-864D-892D-7CDDC25B0BE3}"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D97A5-3DED-B146-8A4F-3E517F0653CB}"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479A856-FD1B-864D-892D-7CDDC25B0BE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D97A5-3DED-B146-8A4F-3E517F0653CB}"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479A856-FD1B-864D-892D-7CDDC25B0BE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D97A5-3DED-B146-8A4F-3E517F0653CB}"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479A856-FD1B-864D-892D-7CDDC25B0BE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D97A5-3DED-B146-8A4F-3E517F0653CB}"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479A856-FD1B-864D-892D-7CDDC25B0BE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D97A5-3DED-B146-8A4F-3E517F0653CB}"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79A856-FD1B-864D-892D-7CDDC25B0BE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D97A5-3DED-B146-8A4F-3E517F0653CB}"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479A856-FD1B-864D-892D-7CDDC25B0BE3}"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D97A5-3DED-B146-8A4F-3E517F0653CB}"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479A856-FD1B-864D-892D-7CDDC25B0BE3}" type="datetimeFigureOut">
              <a:rPr lang="en-US" smtClean="0"/>
              <a:t>3/4/2014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D97A5-3DED-B146-8A4F-3E517F0653CB}"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479A856-FD1B-864D-892D-7CDDC25B0BE3}" type="datetimeFigureOut">
              <a:rPr lang="en-US" smtClean="0"/>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D97A5-3DED-B146-8A4F-3E517F0653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9A856-FD1B-864D-892D-7CDDC25B0BE3}" type="datetimeFigureOut">
              <a:rPr lang="en-US" smtClean="0"/>
              <a:t>3/4/2014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D97A5-3DED-B146-8A4F-3E517F0653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9A856-FD1B-864D-892D-7CDDC25B0BE3}"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D97A5-3DED-B146-8A4F-3E517F0653CB}"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8479A856-FD1B-864D-892D-7CDDC25B0BE3}" type="datetimeFigureOut">
              <a:rPr lang="en-US" smtClean="0"/>
              <a:t>3/4/2014</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BDBD97A5-3DED-B146-8A4F-3E517F0653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Early Cold War and Post WWII America</a:t>
            </a:r>
            <a:endParaRPr lang="en-US" dirty="0"/>
          </a:p>
        </p:txBody>
      </p:sp>
      <p:sp>
        <p:nvSpPr>
          <p:cNvPr id="3" name="Subtitle 2"/>
          <p:cNvSpPr>
            <a:spLocks noGrp="1"/>
          </p:cNvSpPr>
          <p:nvPr>
            <p:ph type="subTitle" idx="1"/>
          </p:nvPr>
        </p:nvSpPr>
        <p:spPr/>
        <p:txBody>
          <a:bodyPr>
            <a:normAutofit/>
          </a:bodyPr>
          <a:lstStyle/>
          <a:p>
            <a:r>
              <a:rPr lang="en-US" dirty="0" smtClean="0"/>
              <a:t>The Truman Doctrine, The Marshall Plan, The Berlin Airlift, and NATO</a:t>
            </a:r>
            <a:endParaRPr lang="en-US" dirty="0"/>
          </a:p>
        </p:txBody>
      </p:sp>
    </p:spTree>
    <p:extLst>
      <p:ext uri="{BB962C8B-B14F-4D97-AF65-F5344CB8AC3E}">
        <p14:creationId xmlns:p14="http://schemas.microsoft.com/office/powerpoint/2010/main" val="3793527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smtClean="0"/>
              <a:t>Containment Tested</a:t>
            </a:r>
          </a:p>
        </p:txBody>
      </p:sp>
      <p:sp>
        <p:nvSpPr>
          <p:cNvPr id="14339" name="Rectangle 3"/>
          <p:cNvSpPr>
            <a:spLocks noGrp="1" noChangeArrowheads="1"/>
          </p:cNvSpPr>
          <p:nvPr>
            <p:ph type="body" idx="1"/>
          </p:nvPr>
        </p:nvSpPr>
        <p:spPr/>
        <p:txBody>
          <a:bodyPr/>
          <a:lstStyle/>
          <a:p>
            <a:pPr marL="1035050" lvl="1" indent="-577850" eaLnBrk="1" hangingPunct="1">
              <a:defRPr/>
            </a:pPr>
            <a:r>
              <a:rPr lang="en-US" smtClean="0"/>
              <a:t>Containment tested in Greece</a:t>
            </a:r>
          </a:p>
          <a:p>
            <a:pPr marL="1409700" lvl="2" indent="-495300" eaLnBrk="1" hangingPunct="1">
              <a:defRPr/>
            </a:pPr>
            <a:r>
              <a:rPr lang="en-US" sz="2800" smtClean="0"/>
              <a:t>Communist revolution vs monarchists</a:t>
            </a:r>
          </a:p>
          <a:p>
            <a:pPr marL="1409700" lvl="2" indent="-495300" eaLnBrk="1" hangingPunct="1">
              <a:defRPr/>
            </a:pPr>
            <a:r>
              <a:rPr lang="en-US" sz="2800" smtClean="0"/>
              <a:t>U.S. aided monarchists (400 M to Greece and Turkey)</a:t>
            </a:r>
          </a:p>
          <a:p>
            <a:pPr marL="1409700" lvl="2" indent="-495300" eaLnBrk="1" hangingPunct="1">
              <a:defRPr/>
            </a:pPr>
            <a:r>
              <a:rPr lang="en-US" sz="2800" smtClean="0"/>
              <a:t>Truman said if Communism was allowed in Greece, it would spread elsewhere.</a:t>
            </a:r>
          </a:p>
        </p:txBody>
      </p:sp>
    </p:spTree>
    <p:extLst>
      <p:ext uri="{BB962C8B-B14F-4D97-AF65-F5344CB8AC3E}">
        <p14:creationId xmlns:p14="http://schemas.microsoft.com/office/powerpoint/2010/main" val="1437352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dissolve">
                                      <p:cBhvr>
                                        <p:cTn id="12" dur="500"/>
                                        <p:tgtEl>
                                          <p:spTgt spid="14339">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dissolve">
                                      <p:cBhvr>
                                        <p:cTn id="15" dur="500"/>
                                        <p:tgtEl>
                                          <p:spTgt spid="14339">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339">
                                            <p:txEl>
                                              <p:pRg st="2" end="2"/>
                                            </p:txEl>
                                          </p:spTgt>
                                        </p:tgtEl>
                                        <p:attrNameLst>
                                          <p:attrName>style.visibility</p:attrName>
                                        </p:attrNameLst>
                                      </p:cBhvr>
                                      <p:to>
                                        <p:strVal val="visible"/>
                                      </p:to>
                                    </p:set>
                                    <p:animEffect transition="in" filter="dissolve">
                                      <p:cBhvr>
                                        <p:cTn id="18" dur="500"/>
                                        <p:tgtEl>
                                          <p:spTgt spid="14339">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Effect transition="in" filter="dissolve">
                                      <p:cBhvr>
                                        <p:cTn id="21"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Marshall Plan</a:t>
            </a:r>
            <a:endParaRPr lang="en-US" sz="4000" dirty="0"/>
          </a:p>
        </p:txBody>
      </p:sp>
      <p:sp>
        <p:nvSpPr>
          <p:cNvPr id="3" name="Content Placeholder 2"/>
          <p:cNvSpPr>
            <a:spLocks noGrp="1"/>
          </p:cNvSpPr>
          <p:nvPr>
            <p:ph idx="1"/>
          </p:nvPr>
        </p:nvSpPr>
        <p:spPr>
          <a:xfrm>
            <a:off x="4827494" y="443752"/>
            <a:ext cx="3749040" cy="5608544"/>
          </a:xfrm>
        </p:spPr>
        <p:txBody>
          <a:bodyPr/>
          <a:lstStyle/>
          <a:p>
            <a:pPr marL="457200" lvl="1" indent="0">
              <a:buNone/>
            </a:pPr>
            <a:endParaRPr lang="en-US" dirty="0" smtClean="0"/>
          </a:p>
          <a:p>
            <a:pPr marL="457200" lvl="1" indent="0">
              <a:buNone/>
            </a:pPr>
            <a:endParaRPr lang="en-US" dirty="0" smtClean="0"/>
          </a:p>
        </p:txBody>
      </p:sp>
      <p:sp>
        <p:nvSpPr>
          <p:cNvPr id="4" name="Text Placeholder 3"/>
          <p:cNvSpPr>
            <a:spLocks noGrp="1"/>
          </p:cNvSpPr>
          <p:nvPr>
            <p:ph type="body" sz="half" idx="2"/>
          </p:nvPr>
        </p:nvSpPr>
        <p:spPr>
          <a:xfrm>
            <a:off x="596153" y="2554940"/>
            <a:ext cx="4114514" cy="3666088"/>
          </a:xfrm>
        </p:spPr>
        <p:txBody>
          <a:bodyPr>
            <a:normAutofit/>
          </a:bodyPr>
          <a:lstStyle/>
          <a:p>
            <a:pPr marL="342900" lvl="0" indent="-342900">
              <a:buFont typeface="Arial"/>
              <a:buChar char="•"/>
            </a:pPr>
            <a:r>
              <a:rPr lang="en-US" sz="2600" dirty="0" smtClean="0"/>
              <a:t>Who is George Marshall?</a:t>
            </a:r>
          </a:p>
          <a:p>
            <a:pPr lvl="1">
              <a:buFont typeface="Arial"/>
              <a:buChar char="•"/>
            </a:pPr>
            <a:r>
              <a:rPr lang="en-US" sz="2000" dirty="0" smtClean="0"/>
              <a:t>Chief </a:t>
            </a:r>
            <a:r>
              <a:rPr lang="en-US" sz="2000" dirty="0"/>
              <a:t>of staff during WWII</a:t>
            </a:r>
          </a:p>
          <a:p>
            <a:pPr lvl="1">
              <a:buFont typeface="Arial"/>
              <a:buChar char="•"/>
            </a:pPr>
            <a:r>
              <a:rPr lang="en-US" sz="2000" dirty="0"/>
              <a:t>Diplomat after WWII</a:t>
            </a:r>
          </a:p>
          <a:p>
            <a:pPr lvl="1">
              <a:buFont typeface="Arial"/>
              <a:buChar char="•"/>
            </a:pPr>
            <a:r>
              <a:rPr lang="en-US" sz="2000" dirty="0"/>
              <a:t>Became Secretary of the State in 1947</a:t>
            </a:r>
          </a:p>
          <a:p>
            <a:pPr lvl="1">
              <a:buFont typeface="Arial"/>
              <a:buChar char="•"/>
            </a:pPr>
            <a:r>
              <a:rPr lang="en-US" sz="2000" dirty="0"/>
              <a:t>Eventually won Nobel Peace Prize</a:t>
            </a:r>
          </a:p>
          <a:p>
            <a:pPr lvl="1"/>
            <a:endParaRPr lang="en-US" sz="2000" dirty="0"/>
          </a:p>
          <a:p>
            <a:pPr lvl="1"/>
            <a:endParaRPr lang="en-US" dirty="0"/>
          </a:p>
          <a:p>
            <a:endParaRPr lang="en-US" dirty="0"/>
          </a:p>
        </p:txBody>
      </p:sp>
      <p:pic>
        <p:nvPicPr>
          <p:cNvPr id="5" name="Picture 4"/>
          <p:cNvPicPr>
            <a:picLocks noChangeAspect="1"/>
          </p:cNvPicPr>
          <p:nvPr/>
        </p:nvPicPr>
        <p:blipFill>
          <a:blip r:embed="rId2"/>
          <a:stretch>
            <a:fillRect/>
          </a:stretch>
        </p:blipFill>
        <p:spPr>
          <a:xfrm>
            <a:off x="5185634" y="746900"/>
            <a:ext cx="3390900" cy="4965700"/>
          </a:xfrm>
          <a:prstGeom prst="rect">
            <a:avLst/>
          </a:prstGeom>
        </p:spPr>
      </p:pic>
    </p:spTree>
    <p:extLst>
      <p:ext uri="{BB962C8B-B14F-4D97-AF65-F5344CB8AC3E}">
        <p14:creationId xmlns:p14="http://schemas.microsoft.com/office/powerpoint/2010/main" val="125427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Marshall Plan</a:t>
            </a:r>
            <a:br>
              <a:rPr lang="en-US" dirty="0" smtClean="0"/>
            </a:br>
            <a:r>
              <a:rPr lang="en-US" dirty="0" smtClean="0"/>
              <a:t>(1948)</a:t>
            </a:r>
            <a:endParaRPr lang="en-US" dirty="0"/>
          </a:p>
        </p:txBody>
      </p:sp>
      <p:sp>
        <p:nvSpPr>
          <p:cNvPr id="3" name="Content Placeholder 2"/>
          <p:cNvSpPr>
            <a:spLocks noGrp="1"/>
          </p:cNvSpPr>
          <p:nvPr>
            <p:ph idx="1"/>
          </p:nvPr>
        </p:nvSpPr>
        <p:spPr/>
        <p:txBody>
          <a:bodyPr>
            <a:normAutofit/>
          </a:bodyPr>
          <a:lstStyle/>
          <a:p>
            <a:r>
              <a:rPr lang="en-US" dirty="0" smtClean="0"/>
              <a:t>AKA: European Recovery Plan (ERP)</a:t>
            </a:r>
          </a:p>
          <a:p>
            <a:r>
              <a:rPr lang="en-US" dirty="0" smtClean="0"/>
              <a:t>American money to recovery of Western Europe</a:t>
            </a:r>
          </a:p>
          <a:p>
            <a:r>
              <a:rPr lang="en-US" dirty="0" smtClean="0"/>
              <a:t>Did NOT include Eastern Europe or Soviet Bloc </a:t>
            </a:r>
          </a:p>
          <a:p>
            <a:r>
              <a:rPr lang="en-US" dirty="0" smtClean="0"/>
              <a:t>Effects/Results</a:t>
            </a:r>
          </a:p>
          <a:p>
            <a:pPr lvl="1">
              <a:buFont typeface="Arial"/>
              <a:buChar char="•"/>
            </a:pPr>
            <a:r>
              <a:rPr lang="en-US" dirty="0" smtClean="0"/>
              <a:t>Western European nations can rebuild</a:t>
            </a:r>
          </a:p>
          <a:p>
            <a:pPr lvl="1">
              <a:buFont typeface="Arial"/>
              <a:buChar char="•"/>
            </a:pPr>
            <a:r>
              <a:rPr lang="en-US" dirty="0" smtClean="0"/>
              <a:t>Industrialization flourishes</a:t>
            </a:r>
          </a:p>
          <a:p>
            <a:pPr lvl="1">
              <a:buFont typeface="Arial"/>
              <a:buChar char="•"/>
            </a:pPr>
            <a:r>
              <a:rPr lang="en-US" dirty="0" smtClean="0"/>
              <a:t>Stimulated US economy</a:t>
            </a:r>
          </a:p>
          <a:p>
            <a:pPr lvl="1">
              <a:buFont typeface="Arial"/>
              <a:buChar char="•"/>
            </a:pPr>
            <a:endParaRPr lang="en-US" dirty="0" smtClean="0"/>
          </a:p>
          <a:p>
            <a:pPr lvl="1">
              <a:buFont typeface="Arial"/>
              <a:buChar char="•"/>
            </a:pPr>
            <a:endParaRPr lang="en-US" dirty="0"/>
          </a:p>
        </p:txBody>
      </p:sp>
    </p:spTree>
    <p:extLst>
      <p:ext uri="{BB962C8B-B14F-4D97-AF65-F5344CB8AC3E}">
        <p14:creationId xmlns:p14="http://schemas.microsoft.com/office/powerpoint/2010/main" val="1819519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Similarities and differences between Marshall Plan and Truman Doctrine?</a:t>
            </a:r>
            <a:endParaRPr lang="en-US" dirty="0"/>
          </a:p>
        </p:txBody>
      </p:sp>
    </p:spTree>
    <p:extLst>
      <p:ext uri="{BB962C8B-B14F-4D97-AF65-F5344CB8AC3E}">
        <p14:creationId xmlns:p14="http://schemas.microsoft.com/office/powerpoint/2010/main" val="1622191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Airlift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After WWII, Berlin was split</a:t>
            </a:r>
          </a:p>
          <a:p>
            <a:pPr lvl="1">
              <a:buFont typeface="Arial"/>
              <a:buChar char="•"/>
            </a:pPr>
            <a:r>
              <a:rPr lang="en-US" dirty="0" smtClean="0"/>
              <a:t>West Berlin: Democratic-US, Britain, France</a:t>
            </a:r>
          </a:p>
          <a:p>
            <a:pPr lvl="1">
              <a:buFont typeface="Arial"/>
              <a:buChar char="•"/>
            </a:pPr>
            <a:r>
              <a:rPr lang="en-US" dirty="0" smtClean="0"/>
              <a:t>East Berlin: Communist-Soviet Union</a:t>
            </a:r>
          </a:p>
          <a:p>
            <a:pPr marL="457200" lvl="1" indent="0">
              <a:buNone/>
            </a:pPr>
            <a:endParaRPr lang="en-US" dirty="0" smtClean="0"/>
          </a:p>
          <a:p>
            <a:pPr lvl="0">
              <a:buFont typeface="Arial"/>
              <a:buChar char="•"/>
            </a:pPr>
            <a:r>
              <a:rPr lang="en-US" dirty="0" smtClean="0"/>
              <a:t>Soviets wanted control of all of Berlin, closed down all railroads, highways, and canals into the city</a:t>
            </a:r>
          </a:p>
          <a:p>
            <a:pPr lvl="0">
              <a:buFont typeface="Arial"/>
              <a:buChar char="•"/>
            </a:pPr>
            <a:r>
              <a:rPr lang="en-US" dirty="0" smtClean="0"/>
              <a:t>Thought it would force the US, British, and French out</a:t>
            </a:r>
          </a:p>
          <a:p>
            <a:pPr lvl="0">
              <a:buFont typeface="Arial"/>
              <a:buChar char="•"/>
            </a:pPr>
            <a:r>
              <a:rPr lang="en-US" dirty="0" smtClean="0"/>
              <a:t>Instead of retreating, they supplied Western Berlin with supplies by air</a:t>
            </a:r>
          </a:p>
          <a:p>
            <a:pPr lvl="0">
              <a:buFont typeface="Arial"/>
              <a:buChar char="•"/>
            </a:pPr>
            <a:endParaRPr lang="en-US" dirty="0" smtClean="0"/>
          </a:p>
          <a:p>
            <a:endParaRPr lang="en-US" dirty="0"/>
          </a:p>
        </p:txBody>
      </p:sp>
    </p:spTree>
    <p:extLst>
      <p:ext uri="{BB962C8B-B14F-4D97-AF65-F5344CB8AC3E}">
        <p14:creationId xmlns:p14="http://schemas.microsoft.com/office/powerpoint/2010/main" val="235415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52507" y="263928"/>
            <a:ext cx="5869906" cy="6162631"/>
          </a:xfrm>
          <a:prstGeom prst="rect">
            <a:avLst/>
          </a:prstGeom>
        </p:spPr>
      </p:pic>
    </p:spTree>
    <p:extLst>
      <p:ext uri="{BB962C8B-B14F-4D97-AF65-F5344CB8AC3E}">
        <p14:creationId xmlns:p14="http://schemas.microsoft.com/office/powerpoint/2010/main" val="312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NATO</a:t>
            </a:r>
            <a:endParaRPr lang="en-US" sz="4000" dirty="0"/>
          </a:p>
        </p:txBody>
      </p:sp>
      <p:sp>
        <p:nvSpPr>
          <p:cNvPr id="3" name="Content Placeholder 2"/>
          <p:cNvSpPr>
            <a:spLocks noGrp="1"/>
          </p:cNvSpPr>
          <p:nvPr>
            <p:ph idx="1"/>
          </p:nvPr>
        </p:nvSpPr>
        <p:spPr>
          <a:xfrm>
            <a:off x="4827494" y="443752"/>
            <a:ext cx="3902514" cy="6034476"/>
          </a:xfrm>
        </p:spPr>
        <p:txBody>
          <a:bodyPr>
            <a:normAutofit/>
          </a:bodyPr>
          <a:lstStyle/>
          <a:p>
            <a:pPr lvl="1"/>
            <a:r>
              <a:rPr lang="en-US" dirty="0" smtClean="0"/>
              <a:t>United States</a:t>
            </a:r>
          </a:p>
          <a:p>
            <a:pPr lvl="1"/>
            <a:r>
              <a:rPr lang="en-US" dirty="0" smtClean="0"/>
              <a:t>United Kingdom</a:t>
            </a:r>
          </a:p>
          <a:p>
            <a:pPr lvl="1"/>
            <a:r>
              <a:rPr lang="en-US" dirty="0" smtClean="0"/>
              <a:t>Belgium</a:t>
            </a:r>
          </a:p>
          <a:p>
            <a:pPr lvl="1"/>
            <a:r>
              <a:rPr lang="en-US" dirty="0" smtClean="0"/>
              <a:t>Canada</a:t>
            </a:r>
          </a:p>
          <a:p>
            <a:pPr lvl="1"/>
            <a:r>
              <a:rPr lang="en-US" dirty="0" smtClean="0"/>
              <a:t>Denmark</a:t>
            </a:r>
          </a:p>
          <a:p>
            <a:pPr lvl="1"/>
            <a:r>
              <a:rPr lang="en-US" dirty="0" smtClean="0"/>
              <a:t>France</a:t>
            </a:r>
          </a:p>
          <a:p>
            <a:pPr lvl="1"/>
            <a:r>
              <a:rPr lang="en-US" dirty="0" smtClean="0"/>
              <a:t>Norway</a:t>
            </a:r>
          </a:p>
          <a:p>
            <a:pPr lvl="1"/>
            <a:r>
              <a:rPr lang="en-US" dirty="0" smtClean="0"/>
              <a:t>Netherlands</a:t>
            </a:r>
          </a:p>
          <a:p>
            <a:pPr lvl="1"/>
            <a:r>
              <a:rPr lang="en-US" dirty="0" smtClean="0"/>
              <a:t>Iceland</a:t>
            </a:r>
          </a:p>
          <a:p>
            <a:pPr lvl="1"/>
            <a:r>
              <a:rPr lang="en-US" dirty="0" smtClean="0"/>
              <a:t>Italy</a:t>
            </a:r>
          </a:p>
          <a:p>
            <a:pPr lvl="1"/>
            <a:r>
              <a:rPr lang="en-US" dirty="0" smtClean="0"/>
              <a:t>Portugal</a:t>
            </a:r>
          </a:p>
          <a:p>
            <a:pPr lvl="1"/>
            <a:r>
              <a:rPr lang="en-US" dirty="0" smtClean="0"/>
              <a:t>Luxembourg</a:t>
            </a:r>
          </a:p>
          <a:p>
            <a:pPr lvl="1"/>
            <a:endParaRPr lang="en-US" dirty="0"/>
          </a:p>
        </p:txBody>
      </p:sp>
      <p:sp>
        <p:nvSpPr>
          <p:cNvPr id="4" name="Text Placeholder 3"/>
          <p:cNvSpPr>
            <a:spLocks noGrp="1"/>
          </p:cNvSpPr>
          <p:nvPr>
            <p:ph type="body" sz="half" idx="2"/>
          </p:nvPr>
        </p:nvSpPr>
        <p:spPr>
          <a:xfrm>
            <a:off x="596153" y="2554940"/>
            <a:ext cx="4082360" cy="4035813"/>
          </a:xfrm>
        </p:spPr>
        <p:txBody>
          <a:bodyPr>
            <a:normAutofit/>
          </a:bodyPr>
          <a:lstStyle/>
          <a:p>
            <a:pPr marL="285750" indent="-285750" algn="l">
              <a:buFont typeface="Arial"/>
              <a:buChar char="•"/>
            </a:pPr>
            <a:r>
              <a:rPr lang="en-US" sz="2400" dirty="0"/>
              <a:t>Created </a:t>
            </a:r>
            <a:r>
              <a:rPr lang="en-US" sz="2400" dirty="0" smtClean="0"/>
              <a:t>1949</a:t>
            </a:r>
          </a:p>
          <a:p>
            <a:pPr marL="285750" indent="-285750" algn="l">
              <a:buFont typeface="Arial"/>
              <a:buChar char="•"/>
            </a:pPr>
            <a:r>
              <a:rPr lang="en-US" sz="2400" dirty="0" smtClean="0"/>
              <a:t>North Atlantic Treaty Organization</a:t>
            </a:r>
            <a:endParaRPr lang="en-US" sz="2400" dirty="0"/>
          </a:p>
          <a:p>
            <a:pPr marL="285750" indent="-285750" algn="l">
              <a:buFont typeface="Arial"/>
              <a:buChar char="•"/>
            </a:pPr>
            <a:r>
              <a:rPr lang="en-US" sz="2400" dirty="0" smtClean="0"/>
              <a:t>12 original members  came together </a:t>
            </a:r>
            <a:r>
              <a:rPr lang="en-US" sz="2400" dirty="0"/>
              <a:t>to provide security against the Soviet Union, </a:t>
            </a:r>
            <a:r>
              <a:rPr lang="en-US" sz="2400" dirty="0" smtClean="0"/>
              <a:t>including…</a:t>
            </a:r>
            <a:endParaRPr lang="en-US" sz="2400" dirty="0"/>
          </a:p>
          <a:p>
            <a:pPr algn="l"/>
            <a:endParaRPr lang="en-US" dirty="0"/>
          </a:p>
        </p:txBody>
      </p:sp>
    </p:spTree>
    <p:extLst>
      <p:ext uri="{BB962C8B-B14F-4D97-AF65-F5344CB8AC3E}">
        <p14:creationId xmlns:p14="http://schemas.microsoft.com/office/powerpoint/2010/main" val="2335362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Warsaw Pact</a:t>
            </a:r>
            <a:endParaRPr lang="en-US" dirty="0"/>
          </a:p>
        </p:txBody>
      </p:sp>
      <p:sp>
        <p:nvSpPr>
          <p:cNvPr id="3" name="Content Placeholder 2"/>
          <p:cNvSpPr>
            <a:spLocks noGrp="1"/>
          </p:cNvSpPr>
          <p:nvPr>
            <p:ph idx="1"/>
          </p:nvPr>
        </p:nvSpPr>
        <p:spPr>
          <a:xfrm>
            <a:off x="571500" y="1905000"/>
            <a:ext cx="8206740" cy="4701828"/>
          </a:xfrm>
        </p:spPr>
        <p:txBody>
          <a:bodyPr>
            <a:normAutofit fontScale="92500" lnSpcReduction="10000"/>
          </a:bodyPr>
          <a:lstStyle/>
          <a:p>
            <a:r>
              <a:rPr lang="en-US" dirty="0" smtClean="0"/>
              <a:t>The Soviets reacted to the establishment of NATO by creating the Warsaw Pact in 1955</a:t>
            </a:r>
          </a:p>
          <a:p>
            <a:r>
              <a:rPr lang="en-US" dirty="0" smtClean="0"/>
              <a:t>Made up of Central and Eastern European countries:</a:t>
            </a:r>
          </a:p>
          <a:p>
            <a:pPr lvl="1"/>
            <a:r>
              <a:rPr lang="en-US" dirty="0" smtClean="0"/>
              <a:t>Soviet Union</a:t>
            </a:r>
          </a:p>
          <a:p>
            <a:pPr lvl="1"/>
            <a:r>
              <a:rPr lang="en-US" dirty="0" smtClean="0"/>
              <a:t>Albania</a:t>
            </a:r>
          </a:p>
          <a:p>
            <a:pPr lvl="1"/>
            <a:r>
              <a:rPr lang="en-US" dirty="0" smtClean="0"/>
              <a:t>Bulgaria</a:t>
            </a:r>
          </a:p>
          <a:p>
            <a:pPr lvl="1"/>
            <a:r>
              <a:rPr lang="en-US" dirty="0" smtClean="0"/>
              <a:t>Czechoslovakia</a:t>
            </a:r>
          </a:p>
          <a:p>
            <a:pPr lvl="1"/>
            <a:r>
              <a:rPr lang="en-US" dirty="0" smtClean="0"/>
              <a:t>East Germany</a:t>
            </a:r>
          </a:p>
          <a:p>
            <a:pPr lvl="1"/>
            <a:r>
              <a:rPr lang="en-US" dirty="0" smtClean="0"/>
              <a:t>Hungary</a:t>
            </a:r>
          </a:p>
          <a:p>
            <a:pPr lvl="1"/>
            <a:r>
              <a:rPr lang="en-US" dirty="0" smtClean="0"/>
              <a:t>Poland</a:t>
            </a:r>
          </a:p>
          <a:p>
            <a:pPr lvl="1"/>
            <a:r>
              <a:rPr lang="en-US" dirty="0" smtClean="0"/>
              <a:t>Romania</a:t>
            </a:r>
            <a:endParaRPr lang="en-US" dirty="0"/>
          </a:p>
        </p:txBody>
      </p:sp>
    </p:spTree>
    <p:extLst>
      <p:ext uri="{BB962C8B-B14F-4D97-AF65-F5344CB8AC3E}">
        <p14:creationId xmlns:p14="http://schemas.microsoft.com/office/powerpoint/2010/main" val="221724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U.S.S.R. Controls Post War Eastern Europe</a:t>
            </a:r>
            <a:endParaRPr lang="en-US" sz="4800" b="1" dirty="0"/>
          </a:p>
        </p:txBody>
      </p:sp>
      <p:sp>
        <p:nvSpPr>
          <p:cNvPr id="3" name="Content Placeholder 2"/>
          <p:cNvSpPr>
            <a:spLocks noGrp="1"/>
          </p:cNvSpPr>
          <p:nvPr>
            <p:ph idx="1"/>
          </p:nvPr>
        </p:nvSpPr>
        <p:spPr/>
        <p:txBody>
          <a:bodyPr>
            <a:normAutofit fontScale="85000" lnSpcReduction="20000"/>
          </a:bodyPr>
          <a:lstStyle/>
          <a:p>
            <a:r>
              <a:rPr lang="en-US" sz="3600" b="1" dirty="0">
                <a:latin typeface="American Typewriter"/>
                <a:cs typeface="American Typewriter"/>
              </a:rPr>
              <a:t>Satellite State: </a:t>
            </a:r>
            <a:r>
              <a:rPr lang="en-US" sz="2800" dirty="0">
                <a:latin typeface="American Typewriter"/>
                <a:cs typeface="American Typewriter"/>
              </a:rPr>
              <a:t>Political term for a country that is technically independent, but is under strong political and economic control of another country.</a:t>
            </a:r>
          </a:p>
          <a:p>
            <a:endParaRPr lang="en-US" sz="2800" b="1" dirty="0">
              <a:latin typeface="American Typewriter"/>
              <a:cs typeface="American Typewriter"/>
            </a:endParaRPr>
          </a:p>
          <a:p>
            <a:pPr marL="1028700" lvl="1" indent="-571500">
              <a:buFont typeface="Arial"/>
              <a:buChar char="•"/>
            </a:pPr>
            <a:r>
              <a:rPr lang="en-US" sz="2800" b="1" dirty="0">
                <a:latin typeface="American Typewriter"/>
                <a:cs typeface="American Typewriter"/>
              </a:rPr>
              <a:t>After WWII:</a:t>
            </a:r>
            <a:r>
              <a:rPr lang="en-US" sz="2800" dirty="0">
                <a:latin typeface="American Typewriter"/>
                <a:cs typeface="American Typewriter"/>
              </a:rPr>
              <a:t> most eastern and central European countries were occupied by the Soviet Union</a:t>
            </a:r>
          </a:p>
          <a:p>
            <a:pPr marL="1028700" lvl="1" indent="-571500">
              <a:buFont typeface="Arial"/>
              <a:buChar char="•"/>
            </a:pPr>
            <a:r>
              <a:rPr lang="en-US" sz="2800" dirty="0">
                <a:latin typeface="American Typewriter"/>
                <a:cs typeface="American Typewriter"/>
              </a:rPr>
              <a:t>The Warsaw Pact nations were considered satellite states</a:t>
            </a:r>
          </a:p>
          <a:p>
            <a:pPr marL="1028700" lvl="1" indent="-571500">
              <a:buFont typeface="Arial"/>
              <a:buChar char="•"/>
            </a:pPr>
            <a:r>
              <a:rPr lang="en-US" sz="2800" dirty="0">
                <a:latin typeface="American Typewriter"/>
                <a:cs typeface="American Typewriter"/>
              </a:rPr>
              <a:t>Many remained under Soviet control throughout the cold war</a:t>
            </a:r>
          </a:p>
          <a:p>
            <a:endParaRPr lang="en-US" dirty="0"/>
          </a:p>
        </p:txBody>
      </p:sp>
    </p:spTree>
    <p:extLst>
      <p:ext uri="{BB962C8B-B14F-4D97-AF65-F5344CB8AC3E}">
        <p14:creationId xmlns:p14="http://schemas.microsoft.com/office/powerpoint/2010/main" val="204044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7438"/>
            <a:ext cx="8001000" cy="1143000"/>
          </a:xfrm>
        </p:spPr>
        <p:txBody>
          <a:bodyPr/>
          <a:lstStyle/>
          <a:p>
            <a:r>
              <a:rPr lang="en-US" dirty="0" smtClean="0"/>
              <a:t>Overview</a:t>
            </a:r>
            <a:endParaRPr lang="en-US" dirty="0"/>
          </a:p>
        </p:txBody>
      </p:sp>
      <p:sp>
        <p:nvSpPr>
          <p:cNvPr id="3" name="Content Placeholder 2"/>
          <p:cNvSpPr>
            <a:spLocks noGrp="1"/>
          </p:cNvSpPr>
          <p:nvPr>
            <p:ph idx="1"/>
          </p:nvPr>
        </p:nvSpPr>
        <p:spPr>
          <a:xfrm>
            <a:off x="225083" y="1160438"/>
            <a:ext cx="8646355" cy="5497653"/>
          </a:xfrm>
        </p:spPr>
        <p:txBody>
          <a:bodyPr>
            <a:noAutofit/>
          </a:bodyPr>
          <a:lstStyle/>
          <a:p>
            <a:r>
              <a:rPr lang="en-US" sz="2000" dirty="0" smtClean="0"/>
              <a:t>After WWII European nations were devastated</a:t>
            </a:r>
            <a:endParaRPr lang="en-US" sz="2000" dirty="0"/>
          </a:p>
          <a:p>
            <a:r>
              <a:rPr lang="en-US" sz="2000" dirty="0" smtClean="0"/>
              <a:t>Left with two conflicting Ideals</a:t>
            </a:r>
          </a:p>
          <a:p>
            <a:pPr marL="742950" lvl="1" indent="-285750">
              <a:buFont typeface="Arial"/>
              <a:buChar char="•"/>
            </a:pPr>
            <a:r>
              <a:rPr lang="en-US" sz="2000" dirty="0" smtClean="0"/>
              <a:t>Democracy (United States)</a:t>
            </a:r>
          </a:p>
          <a:p>
            <a:pPr marL="742950" lvl="1" indent="-285750">
              <a:buFont typeface="Arial"/>
              <a:buChar char="•"/>
            </a:pPr>
            <a:r>
              <a:rPr lang="en-US" sz="2000" dirty="0" smtClean="0"/>
              <a:t>Communism (Soviet Union)</a:t>
            </a:r>
          </a:p>
          <a:p>
            <a:pPr marL="742950" lvl="1" indent="-285750">
              <a:buFont typeface="Arial"/>
              <a:buChar char="•"/>
            </a:pPr>
            <a:endParaRPr lang="en-US" sz="2000" dirty="0" smtClean="0"/>
          </a:p>
          <a:p>
            <a:pPr marL="457200" lvl="1" indent="0">
              <a:buFont typeface="Arial"/>
              <a:buNone/>
            </a:pPr>
            <a:r>
              <a:rPr lang="en-US" sz="2000" dirty="0" smtClean="0"/>
              <a:t>Policies</a:t>
            </a:r>
            <a:r>
              <a:rPr lang="en-US" sz="2000" baseline="0" dirty="0" smtClean="0"/>
              <a:t> like: </a:t>
            </a:r>
          </a:p>
          <a:p>
            <a:pPr marL="742950" lvl="1" indent="-285750">
              <a:buFont typeface="Arial"/>
              <a:buChar char="•"/>
            </a:pPr>
            <a:r>
              <a:rPr lang="en-US" sz="2000" baseline="0" dirty="0" smtClean="0"/>
              <a:t>The Truman Doctrine</a:t>
            </a:r>
          </a:p>
          <a:p>
            <a:pPr marL="742950" lvl="1" indent="-285750">
              <a:buFont typeface="Arial"/>
              <a:buChar char="•"/>
            </a:pPr>
            <a:r>
              <a:rPr lang="en-US" sz="2000" baseline="0" dirty="0" smtClean="0"/>
              <a:t>The Marshall Plan </a:t>
            </a:r>
          </a:p>
          <a:p>
            <a:pPr marL="742950" lvl="1" indent="-285750">
              <a:buFont typeface="Arial"/>
              <a:buChar char="•"/>
            </a:pPr>
            <a:r>
              <a:rPr lang="en-US" sz="2000" baseline="0" dirty="0" smtClean="0"/>
              <a:t>The Berlin Airlift</a:t>
            </a:r>
          </a:p>
          <a:p>
            <a:pPr marL="742950" lvl="1" indent="-285750">
              <a:buFont typeface="Arial"/>
              <a:buChar char="•"/>
            </a:pPr>
            <a:r>
              <a:rPr lang="en-US" sz="2000" baseline="0" dirty="0" smtClean="0"/>
              <a:t>the creation of NATO</a:t>
            </a:r>
          </a:p>
          <a:p>
            <a:pPr marL="742950" lvl="1" indent="-285750">
              <a:buFont typeface="Arial"/>
              <a:buChar char="•"/>
            </a:pPr>
            <a:endParaRPr lang="en-US" sz="2000" baseline="0" dirty="0" smtClean="0"/>
          </a:p>
          <a:p>
            <a:pPr marL="342900" lvl="0" indent="-285750">
              <a:buFont typeface="Arial"/>
              <a:buChar char="•"/>
            </a:pPr>
            <a:r>
              <a:rPr lang="en-US" sz="2000" baseline="0" dirty="0" smtClean="0"/>
              <a:t>Showed the US agenda of promoting Democracy post WWII</a:t>
            </a:r>
          </a:p>
          <a:p>
            <a:pPr marL="742950" lvl="1" indent="-285750">
              <a:buFont typeface="Arial"/>
              <a:buChar char="•"/>
            </a:pPr>
            <a:endParaRPr lang="en-US" sz="2000" dirty="0" smtClean="0"/>
          </a:p>
          <a:p>
            <a:pPr marL="742950" lvl="1" indent="-285750">
              <a:buFont typeface="Arial"/>
              <a:buChar char="•"/>
            </a:pPr>
            <a:endParaRPr lang="en-US" sz="2000" dirty="0" smtClean="0"/>
          </a:p>
          <a:p>
            <a:pPr marL="457200" lvl="1" indent="0">
              <a:buFont typeface="Arial"/>
              <a:buNone/>
            </a:pPr>
            <a:endParaRPr lang="en-US" sz="2000" dirty="0" smtClean="0"/>
          </a:p>
        </p:txBody>
      </p:sp>
    </p:spTree>
    <p:extLst>
      <p:ext uri="{BB962C8B-B14F-4D97-AF65-F5344CB8AC3E}">
        <p14:creationId xmlns:p14="http://schemas.microsoft.com/office/powerpoint/2010/main" val="281165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smtClean="0"/>
              <a:t>Grabbing up Territory</a:t>
            </a:r>
          </a:p>
        </p:txBody>
      </p:sp>
      <p:sp>
        <p:nvSpPr>
          <p:cNvPr id="10243" name="Rectangle 3"/>
          <p:cNvSpPr>
            <a:spLocks noGrp="1" noChangeArrowheads="1"/>
          </p:cNvSpPr>
          <p:nvPr>
            <p:ph type="body" idx="1"/>
          </p:nvPr>
        </p:nvSpPr>
        <p:spPr>
          <a:xfrm>
            <a:off x="-228600" y="1600200"/>
            <a:ext cx="8229600" cy="4525963"/>
          </a:xfrm>
        </p:spPr>
        <p:txBody>
          <a:bodyPr/>
          <a:lstStyle/>
          <a:p>
            <a:pPr marL="1035050" lvl="1" indent="-577850" eaLnBrk="1" hangingPunct="1">
              <a:defRPr/>
            </a:pPr>
            <a:r>
              <a:rPr lang="en-US" smtClean="0"/>
              <a:t>USSR Annexed </a:t>
            </a:r>
          </a:p>
          <a:p>
            <a:pPr marL="1409700" lvl="2" indent="-495300" eaLnBrk="1" hangingPunct="1">
              <a:defRPr/>
            </a:pPr>
            <a:r>
              <a:rPr lang="en-US" smtClean="0"/>
              <a:t>Baltic States (Estonia, Latvia, Lithuania)</a:t>
            </a:r>
          </a:p>
          <a:p>
            <a:pPr marL="1409700" lvl="2" indent="-495300" eaLnBrk="1" hangingPunct="1">
              <a:defRPr/>
            </a:pPr>
            <a:r>
              <a:rPr lang="en-US" smtClean="0"/>
              <a:t>Poland (installed a puppet gov’t)</a:t>
            </a:r>
          </a:p>
        </p:txBody>
      </p:sp>
      <p:pic>
        <p:nvPicPr>
          <p:cNvPr id="10244" name="Picture 4" descr="bal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514600"/>
            <a:ext cx="3373438"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076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ssolve">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dissolve">
                                      <p:cBhvr>
                                        <p:cTn id="12" dur="500"/>
                                        <p:tgtEl>
                                          <p:spTgt spid="1024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dissolve">
                                      <p:cBhvr>
                                        <p:cTn id="15" dur="500"/>
                                        <p:tgtEl>
                                          <p:spTgt spid="1024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243">
                                            <p:txEl>
                                              <p:pRg st="2" end="2"/>
                                            </p:txEl>
                                          </p:spTgt>
                                        </p:tgtEl>
                                        <p:attrNameLst>
                                          <p:attrName>style.visibility</p:attrName>
                                        </p:attrNameLst>
                                      </p:cBhvr>
                                      <p:to>
                                        <p:strVal val="visible"/>
                                      </p:to>
                                    </p:set>
                                    <p:animEffect transition="in" filter="dissolve">
                                      <p:cBhvr>
                                        <p:cTn id="18" dur="500"/>
                                        <p:tgtEl>
                                          <p:spTgt spid="102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10244"/>
                                        </p:tgtEl>
                                        <p:attrNameLst>
                                          <p:attrName>style.visibility</p:attrName>
                                        </p:attrNameLst>
                                      </p:cBhvr>
                                      <p:to>
                                        <p:strVal val="visible"/>
                                      </p:to>
                                    </p:set>
                                    <p:animEffect transition="in" filter="blinds(horizontal)">
                                      <p:cBhvr>
                                        <p:cTn id="23"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en-US" smtClean="0"/>
              <a:t>United Nations Formed</a:t>
            </a:r>
          </a:p>
        </p:txBody>
      </p:sp>
      <p:sp>
        <p:nvSpPr>
          <p:cNvPr id="38915" name="Rectangle 3"/>
          <p:cNvSpPr>
            <a:spLocks noGrp="1" noChangeArrowheads="1"/>
          </p:cNvSpPr>
          <p:nvPr>
            <p:ph type="body" idx="1"/>
          </p:nvPr>
        </p:nvSpPr>
        <p:spPr/>
        <p:txBody>
          <a:bodyPr/>
          <a:lstStyle/>
          <a:p>
            <a:pPr eaLnBrk="1" hangingPunct="1">
              <a:defRPr/>
            </a:pPr>
            <a:r>
              <a:rPr lang="en-US" smtClean="0"/>
              <a:t>The UN was formed in 1945 to address world peace.</a:t>
            </a:r>
          </a:p>
          <a:p>
            <a:pPr eaLnBrk="1" hangingPunct="1">
              <a:defRPr/>
            </a:pPr>
            <a:r>
              <a:rPr lang="en-US" smtClean="0"/>
              <a:t>51 original members.  60 by 1950.</a:t>
            </a:r>
          </a:p>
          <a:p>
            <a:pPr eaLnBrk="1" hangingPunct="1">
              <a:defRPr/>
            </a:pPr>
            <a:r>
              <a:rPr lang="en-US" smtClean="0"/>
              <a:t>Charter says the UN will mediate disputes to prevent wars.</a:t>
            </a:r>
          </a:p>
          <a:p>
            <a:pPr eaLnBrk="1" hangingPunct="1">
              <a:buFont typeface="Wingdings" pitchFamily="2" charset="2"/>
              <a:buNone/>
              <a:defRPr/>
            </a:pPr>
            <a:endParaRPr lang="en-US" smtClean="0"/>
          </a:p>
        </p:txBody>
      </p:sp>
      <p:pic>
        <p:nvPicPr>
          <p:cNvPr id="38916" name="Picture 4" descr="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14800"/>
            <a:ext cx="31083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791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dissolve">
                                      <p:cBhvr>
                                        <p:cTn id="12" dur="500"/>
                                        <p:tgtEl>
                                          <p:spTgt spid="389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dissolve">
                                      <p:cBhvr>
                                        <p:cTn id="17" dur="500"/>
                                        <p:tgtEl>
                                          <p:spTgt spid="389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915">
                                            <p:txEl>
                                              <p:pRg st="2" end="2"/>
                                            </p:txEl>
                                          </p:spTgt>
                                        </p:tgtEl>
                                        <p:attrNameLst>
                                          <p:attrName>style.visibility</p:attrName>
                                        </p:attrNameLst>
                                      </p:cBhvr>
                                      <p:to>
                                        <p:strVal val="visible"/>
                                      </p:to>
                                    </p:set>
                                    <p:animEffect transition="in" filter="dissolve">
                                      <p:cBhvr>
                                        <p:cTn id="22" dur="500"/>
                                        <p:tgtEl>
                                          <p:spTgt spid="389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8916"/>
                                        </p:tgtEl>
                                        <p:attrNameLst>
                                          <p:attrName>style.visibility</p:attrName>
                                        </p:attrNameLst>
                                      </p:cBhvr>
                                      <p:to>
                                        <p:strVal val="visible"/>
                                      </p:to>
                                    </p:set>
                                    <p:animEffect transition="in" filter="checkerboard(across)">
                                      <p:cBhvr>
                                        <p:cTn id="2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marL="1117600" indent="-1117600" eaLnBrk="1" hangingPunct="1">
              <a:defRPr/>
            </a:pPr>
            <a:r>
              <a:rPr lang="en-US" smtClean="0"/>
              <a:t>Crisis in Iran</a:t>
            </a:r>
          </a:p>
        </p:txBody>
      </p:sp>
      <p:sp>
        <p:nvSpPr>
          <p:cNvPr id="7171" name="Rectangle 3"/>
          <p:cNvSpPr>
            <a:spLocks noGrp="1" noChangeArrowheads="1"/>
          </p:cNvSpPr>
          <p:nvPr>
            <p:ph type="body" idx="4294967295"/>
          </p:nvPr>
        </p:nvSpPr>
        <p:spPr>
          <a:xfrm>
            <a:off x="0" y="2332038"/>
            <a:ext cx="8229600" cy="4525962"/>
          </a:xfrm>
        </p:spPr>
        <p:txBody>
          <a:bodyPr/>
          <a:lstStyle/>
          <a:p>
            <a:pPr lvl="1" eaLnBrk="1" hangingPunct="1">
              <a:defRPr/>
            </a:pPr>
            <a:r>
              <a:rPr lang="en-US" dirty="0" smtClean="0"/>
              <a:t>First crisis btw U.S. &amp; USSR</a:t>
            </a:r>
          </a:p>
          <a:p>
            <a:pPr lvl="1" eaLnBrk="1" hangingPunct="1">
              <a:defRPr/>
            </a:pPr>
            <a:r>
              <a:rPr lang="en-US" dirty="0" smtClean="0"/>
              <a:t>Iran occupied during WWII</a:t>
            </a:r>
          </a:p>
          <a:p>
            <a:pPr lvl="1" eaLnBrk="1" hangingPunct="1">
              <a:defRPr/>
            </a:pPr>
            <a:r>
              <a:rPr lang="en-US" dirty="0" smtClean="0"/>
              <a:t>Allies agreed to leave after war</a:t>
            </a:r>
          </a:p>
          <a:p>
            <a:pPr lvl="1" eaLnBrk="1" hangingPunct="1">
              <a:defRPr/>
            </a:pPr>
            <a:r>
              <a:rPr lang="en-US" dirty="0" smtClean="0"/>
              <a:t>USSR did not leave (wanted oil revenue)</a:t>
            </a:r>
          </a:p>
        </p:txBody>
      </p:sp>
      <p:sp>
        <p:nvSpPr>
          <p:cNvPr id="8196" name="AutoShape 5" descr="Map of Iran"/>
          <p:cNvSpPr>
            <a:spLocks noChangeAspect="1" noChangeArrowheads="1"/>
          </p:cNvSpPr>
          <p:nvPr/>
        </p:nvSpPr>
        <p:spPr bwMode="auto">
          <a:xfrm>
            <a:off x="3267075" y="2400300"/>
            <a:ext cx="26098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7177" name="Picture 9" descr="ira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27650" y="4171604"/>
            <a:ext cx="3244850" cy="2566988"/>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25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dissolve">
                                      <p:cBhvr>
                                        <p:cTn id="15" dur="500"/>
                                        <p:tgtEl>
                                          <p:spTgt spid="717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dissolve">
                                      <p:cBhvr>
                                        <p:cTn id="18" dur="500"/>
                                        <p:tgtEl>
                                          <p:spTgt spid="717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dissolve">
                                      <p:cBhvr>
                                        <p:cTn id="21" dur="500"/>
                                        <p:tgtEl>
                                          <p:spTgt spid="7171">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7177"/>
                                        </p:tgtEl>
                                        <p:attrNameLst>
                                          <p:attrName>style.visibility</p:attrName>
                                        </p:attrNameLst>
                                      </p:cBhvr>
                                      <p:to>
                                        <p:strVal val="visible"/>
                                      </p:to>
                                    </p:set>
                                    <p:animEffect transition="in" filter="blinds(horizontal)">
                                      <p:cBhvr>
                                        <p:cTn id="26"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smtClean="0"/>
              <a:t>Crisis in Iran</a:t>
            </a:r>
          </a:p>
        </p:txBody>
      </p:sp>
      <p:sp>
        <p:nvSpPr>
          <p:cNvPr id="24579" name="Rectangle 3"/>
          <p:cNvSpPr>
            <a:spLocks noGrp="1" noChangeArrowheads="1"/>
          </p:cNvSpPr>
          <p:nvPr>
            <p:ph type="body" idx="1"/>
          </p:nvPr>
        </p:nvSpPr>
        <p:spPr/>
        <p:txBody>
          <a:bodyPr/>
          <a:lstStyle/>
          <a:p>
            <a:pPr lvl="1" eaLnBrk="1" hangingPunct="1">
              <a:defRPr/>
            </a:pPr>
            <a:r>
              <a:rPr lang="en-US" sz="3200" dirty="0" smtClean="0"/>
              <a:t>Iran complained to UN</a:t>
            </a:r>
          </a:p>
          <a:p>
            <a:pPr lvl="1" eaLnBrk="1" hangingPunct="1">
              <a:defRPr/>
            </a:pPr>
            <a:r>
              <a:rPr lang="en-US" sz="3200" dirty="0" smtClean="0"/>
              <a:t>USSR finally agreed to leave but wanted the right to drill for oil</a:t>
            </a:r>
          </a:p>
          <a:p>
            <a:pPr lvl="1" eaLnBrk="1" hangingPunct="1">
              <a:defRPr/>
            </a:pPr>
            <a:r>
              <a:rPr lang="en-US" sz="3200" dirty="0" smtClean="0"/>
              <a:t>Iran agreed and then reneged a year later</a:t>
            </a:r>
          </a:p>
          <a:p>
            <a:pPr lvl="1" eaLnBrk="1" hangingPunct="1">
              <a:defRPr/>
            </a:pPr>
            <a:r>
              <a:rPr lang="en-US" sz="3200" dirty="0" smtClean="0"/>
              <a:t>Suspicion grew btw USSR &amp; US</a:t>
            </a:r>
          </a:p>
          <a:p>
            <a:pPr eaLnBrk="1" hangingPunct="1">
              <a:defRPr/>
            </a:pPr>
            <a:endParaRPr lang="en-US" dirty="0" smtClean="0"/>
          </a:p>
        </p:txBody>
      </p:sp>
    </p:spTree>
    <p:extLst>
      <p:ext uri="{BB962C8B-B14F-4D97-AF65-F5344CB8AC3E}">
        <p14:creationId xmlns:p14="http://schemas.microsoft.com/office/powerpoint/2010/main" val="3939187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dissolve">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dissolve">
                                      <p:cBhvr>
                                        <p:cTn id="12" dur="500"/>
                                        <p:tgtEl>
                                          <p:spTgt spid="24579">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Effect transition="in" filter="dissolve">
                                      <p:cBhvr>
                                        <p:cTn id="15" dur="500"/>
                                        <p:tgtEl>
                                          <p:spTgt spid="24579">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4579">
                                            <p:txEl>
                                              <p:pRg st="2" end="2"/>
                                            </p:txEl>
                                          </p:spTgt>
                                        </p:tgtEl>
                                        <p:attrNameLst>
                                          <p:attrName>style.visibility</p:attrName>
                                        </p:attrNameLst>
                                      </p:cBhvr>
                                      <p:to>
                                        <p:strVal val="visible"/>
                                      </p:to>
                                    </p:set>
                                    <p:animEffect transition="in" filter="dissolve">
                                      <p:cBhvr>
                                        <p:cTn id="18" dur="500"/>
                                        <p:tgtEl>
                                          <p:spTgt spid="24579">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4579">
                                            <p:txEl>
                                              <p:pRg st="3" end="3"/>
                                            </p:txEl>
                                          </p:spTgt>
                                        </p:tgtEl>
                                        <p:attrNameLst>
                                          <p:attrName>style.visibility</p:attrName>
                                        </p:attrNameLst>
                                      </p:cBhvr>
                                      <p:to>
                                        <p:strVal val="visible"/>
                                      </p:to>
                                    </p:set>
                                    <p:animEffect transition="in" filter="dissolve">
                                      <p:cBhvr>
                                        <p:cTn id="21"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Truman Doctrine</a:t>
            </a:r>
            <a:br>
              <a:rPr lang="en-US" dirty="0" smtClean="0"/>
            </a:br>
            <a:r>
              <a:rPr lang="en-US" dirty="0" smtClean="0"/>
              <a:t>(1947)</a:t>
            </a:r>
            <a:endParaRPr lang="en-US" dirty="0"/>
          </a:p>
        </p:txBody>
      </p:sp>
      <p:sp>
        <p:nvSpPr>
          <p:cNvPr id="3" name="Content Placeholder 2"/>
          <p:cNvSpPr>
            <a:spLocks noGrp="1"/>
          </p:cNvSpPr>
          <p:nvPr>
            <p:ph idx="1"/>
          </p:nvPr>
        </p:nvSpPr>
        <p:spPr/>
        <p:txBody>
          <a:bodyPr/>
          <a:lstStyle/>
          <a:p>
            <a:r>
              <a:rPr lang="en-US" dirty="0" smtClean="0"/>
              <a:t>Provided aid to Greece and Turkey</a:t>
            </a:r>
          </a:p>
          <a:p>
            <a:r>
              <a:rPr lang="en-US" dirty="0" smtClean="0"/>
              <a:t>Why? </a:t>
            </a:r>
          </a:p>
          <a:p>
            <a:pPr lvl="1">
              <a:buFont typeface="Arial"/>
              <a:buChar char="•"/>
            </a:pPr>
            <a:r>
              <a:rPr lang="en-US" dirty="0" smtClean="0"/>
              <a:t>Greece in civil war</a:t>
            </a:r>
          </a:p>
          <a:p>
            <a:pPr lvl="1">
              <a:buFont typeface="Arial"/>
              <a:buChar char="•"/>
            </a:pPr>
            <a:r>
              <a:rPr lang="en-US" dirty="0" smtClean="0"/>
              <a:t>Soviets backing communist Greeks</a:t>
            </a:r>
          </a:p>
          <a:p>
            <a:pPr lvl="1">
              <a:buFont typeface="Arial"/>
              <a:buChar char="•"/>
            </a:pPr>
            <a:r>
              <a:rPr lang="en-US" dirty="0" smtClean="0"/>
              <a:t>Thought the victory of Grecian communists would threaten Turkey</a:t>
            </a:r>
          </a:p>
          <a:p>
            <a:pPr lvl="1">
              <a:buFont typeface="Arial"/>
              <a:buChar char="•"/>
            </a:pPr>
            <a:r>
              <a:rPr lang="en-US" dirty="0" smtClean="0"/>
              <a:t>Location of Greece </a:t>
            </a:r>
            <a:r>
              <a:rPr lang="en-US" smtClean="0"/>
              <a:t>and Turkey</a:t>
            </a:r>
            <a:endParaRPr lang="en-US" dirty="0" smtClean="0"/>
          </a:p>
          <a:p>
            <a:pPr lvl="1">
              <a:buFont typeface="Arial"/>
              <a:buChar char="•"/>
            </a:pPr>
            <a:endParaRPr lang="en-US" dirty="0" smtClean="0"/>
          </a:p>
          <a:p>
            <a:pPr marL="457200" lvl="1" indent="0">
              <a:buNone/>
            </a:pPr>
            <a:endParaRPr lang="en-US" dirty="0"/>
          </a:p>
        </p:txBody>
      </p:sp>
    </p:spTree>
    <p:extLst>
      <p:ext uri="{BB962C8B-B14F-4D97-AF65-F5344CB8AC3E}">
        <p14:creationId xmlns:p14="http://schemas.microsoft.com/office/powerpoint/2010/main" val="934797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Truman said…</a:t>
            </a:r>
            <a:endParaRPr lang="en-US" sz="4000" dirty="0"/>
          </a:p>
        </p:txBody>
      </p:sp>
      <p:sp>
        <p:nvSpPr>
          <p:cNvPr id="3" name="Content Placeholder 2"/>
          <p:cNvSpPr>
            <a:spLocks noGrp="1"/>
          </p:cNvSpPr>
          <p:nvPr>
            <p:ph idx="1"/>
          </p:nvPr>
        </p:nvSpPr>
        <p:spPr/>
        <p:txBody>
          <a:bodyPr/>
          <a:lstStyle/>
          <a:p>
            <a:pPr marL="0" indent="0">
              <a:buNone/>
            </a:pPr>
            <a:r>
              <a:rPr lang="en-US" dirty="0" smtClean="0"/>
              <a:t>…that </a:t>
            </a:r>
            <a:r>
              <a:rPr lang="en-US" dirty="0"/>
              <a:t>the United States was compelled to assist "free peoples" in their struggles against "totalitarian regimes," because the spread of authoritarianism would "undermine the foundations of international peace and hence the security of the United States."</a:t>
            </a:r>
          </a:p>
          <a:p>
            <a:pPr marL="0" indent="0">
              <a:buNone/>
            </a:pPr>
            <a:endParaRPr lang="en-US" dirty="0"/>
          </a:p>
        </p:txBody>
      </p:sp>
      <p:pic>
        <p:nvPicPr>
          <p:cNvPr id="4" name="Picture 3"/>
          <p:cNvPicPr>
            <a:picLocks noChangeAspect="1"/>
          </p:cNvPicPr>
          <p:nvPr/>
        </p:nvPicPr>
        <p:blipFill>
          <a:blip r:embed="rId2"/>
          <a:stretch>
            <a:fillRect/>
          </a:stretch>
        </p:blipFill>
        <p:spPr>
          <a:xfrm>
            <a:off x="1133175" y="2554940"/>
            <a:ext cx="2794000" cy="3568700"/>
          </a:xfrm>
          <a:prstGeom prst="rect">
            <a:avLst/>
          </a:prstGeom>
        </p:spPr>
      </p:pic>
    </p:spTree>
    <p:extLst>
      <p:ext uri="{BB962C8B-B14F-4D97-AF65-F5344CB8AC3E}">
        <p14:creationId xmlns:p14="http://schemas.microsoft.com/office/powerpoint/2010/main" val="333881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Overall Policy of </a:t>
            </a:r>
            <a:r>
              <a:rPr lang="en-US" b="1" dirty="0" smtClean="0"/>
              <a:t>Containment</a:t>
            </a:r>
            <a:endParaRPr lang="en-US" dirty="0"/>
          </a:p>
        </p:txBody>
      </p:sp>
      <p:sp>
        <p:nvSpPr>
          <p:cNvPr id="3" name="Content Placeholder 2"/>
          <p:cNvSpPr>
            <a:spLocks noGrp="1"/>
          </p:cNvSpPr>
          <p:nvPr>
            <p:ph idx="1"/>
          </p:nvPr>
        </p:nvSpPr>
        <p:spPr/>
        <p:txBody>
          <a:bodyPr>
            <a:normAutofit fontScale="70000" lnSpcReduction="20000"/>
          </a:bodyPr>
          <a:lstStyle/>
          <a:p>
            <a:r>
              <a:rPr lang="en-US" sz="3600" b="1" dirty="0">
                <a:latin typeface="American Typewriter"/>
                <a:cs typeface="American Typewriter"/>
              </a:rPr>
              <a:t>Containment: </a:t>
            </a:r>
            <a:r>
              <a:rPr lang="en-US" sz="2800" dirty="0">
                <a:latin typeface="American Typewriter"/>
                <a:cs typeface="American Typewriter"/>
              </a:rPr>
              <a:t>United States policy using a number of strategies to prevent the spread of communism abroad</a:t>
            </a:r>
          </a:p>
          <a:p>
            <a:endParaRPr lang="en-US" sz="2800" b="1" dirty="0">
              <a:latin typeface="American Typewriter"/>
              <a:cs typeface="American Typewriter"/>
            </a:endParaRPr>
          </a:p>
          <a:p>
            <a:pPr marL="571500" indent="-571500">
              <a:buFont typeface="Arial"/>
              <a:buChar char="•"/>
            </a:pPr>
            <a:r>
              <a:rPr lang="en-US" sz="2800" b="1" dirty="0">
                <a:latin typeface="American Typewriter"/>
                <a:cs typeface="American Typewriter"/>
              </a:rPr>
              <a:t>Examples of policies</a:t>
            </a:r>
          </a:p>
          <a:p>
            <a:pPr marL="1028700" lvl="1" indent="-571500">
              <a:buFont typeface="Arial"/>
              <a:buChar char="•"/>
            </a:pPr>
            <a:r>
              <a:rPr lang="en-US" sz="2800" dirty="0">
                <a:latin typeface="American Typewriter"/>
                <a:cs typeface="American Typewriter"/>
              </a:rPr>
              <a:t>Truman Doctrine</a:t>
            </a:r>
          </a:p>
          <a:p>
            <a:pPr marL="1028700" lvl="1" indent="-571500">
              <a:buFont typeface="Arial"/>
              <a:buChar char="•"/>
            </a:pPr>
            <a:r>
              <a:rPr lang="en-US" sz="2800" dirty="0">
                <a:latin typeface="American Typewriter"/>
                <a:cs typeface="American Typewriter"/>
              </a:rPr>
              <a:t>NATO- mutual defense pact</a:t>
            </a:r>
          </a:p>
          <a:p>
            <a:pPr marL="1028700" lvl="1" indent="-571500">
              <a:buFont typeface="Arial"/>
              <a:buChar char="•"/>
            </a:pPr>
            <a:endParaRPr lang="en-US" sz="2800" dirty="0">
              <a:latin typeface="American Typewriter"/>
              <a:cs typeface="American Typewriter"/>
            </a:endParaRPr>
          </a:p>
          <a:p>
            <a:r>
              <a:rPr lang="en-US" sz="2800" b="1" dirty="0">
                <a:latin typeface="American Typewriter"/>
                <a:cs typeface="American Typewriter"/>
              </a:rPr>
              <a:t>The policy of containment is most strongly associated with Harry Truman’s presidency, but other Presidents will use it as well. </a:t>
            </a:r>
          </a:p>
          <a:p>
            <a:endParaRPr lang="en-US" dirty="0"/>
          </a:p>
        </p:txBody>
      </p:sp>
    </p:spTree>
    <p:extLst>
      <p:ext uri="{BB962C8B-B14F-4D97-AF65-F5344CB8AC3E}">
        <p14:creationId xmlns:p14="http://schemas.microsoft.com/office/powerpoint/2010/main" val="36085829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2473</TotalTime>
  <Words>631</Words>
  <Application>Microsoft Office PowerPoint</Application>
  <PresentationFormat>On-screen Show (4:3)</PresentationFormat>
  <Paragraphs>115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Travelogue</vt:lpstr>
      <vt:lpstr>The Early Cold War and Post WWII America</vt:lpstr>
      <vt:lpstr>Overview</vt:lpstr>
      <vt:lpstr>Grabbing up Territory</vt:lpstr>
      <vt:lpstr>United Nations Formed</vt:lpstr>
      <vt:lpstr>Crisis in Iran</vt:lpstr>
      <vt:lpstr>Crisis in Iran</vt:lpstr>
      <vt:lpstr>The Truman Doctrine (1947)</vt:lpstr>
      <vt:lpstr>Truman said…</vt:lpstr>
      <vt:lpstr>U.S. Overall Policy of Containment</vt:lpstr>
      <vt:lpstr>Containment Tested</vt:lpstr>
      <vt:lpstr>The Marshall Plan</vt:lpstr>
      <vt:lpstr>The Marshall Plan (1948)</vt:lpstr>
      <vt:lpstr>PowerPoint Presentation</vt:lpstr>
      <vt:lpstr>Berlin Airlift</vt:lpstr>
      <vt:lpstr>PowerPoint Presentation</vt:lpstr>
      <vt:lpstr>NATO</vt:lpstr>
      <vt:lpstr>Warsaw Pact</vt:lpstr>
      <vt:lpstr>U.S.S.R. Controls Post War Eastern Europe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Cold War and Post WWII America</dc:title>
  <dc:creator>Marisa Mancinelli</dc:creator>
  <cp:lastModifiedBy>Darrenkamp, Angela</cp:lastModifiedBy>
  <cp:revision>31</cp:revision>
  <dcterms:created xsi:type="dcterms:W3CDTF">2013-02-14T13:04:03Z</dcterms:created>
  <dcterms:modified xsi:type="dcterms:W3CDTF">2014-03-04T18:15:04Z</dcterms:modified>
</cp:coreProperties>
</file>