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9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9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7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1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7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3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0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6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0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3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9EC3E-7EC9-4E92-B11E-6AAE2224208F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8520-05FC-4A1A-AAC1-663FA1840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Evolutionary Psychology &amp;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Evolutionary Psychology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Evolutionary Psychology: (focus on the use of Darwin’s principle of natural selection to understand behavior and mental processes</a:t>
            </a:r>
            <a:r>
              <a:rPr lang="en-US" dirty="0" smtClean="0"/>
              <a:t>)</a:t>
            </a:r>
            <a:endParaRPr lang="en-US" sz="2400" dirty="0"/>
          </a:p>
          <a:p>
            <a:pPr lvl="0"/>
            <a:r>
              <a:rPr lang="en-US" dirty="0"/>
              <a:t>Principle that variations which increase the odds of reproducing and survival of the species are most likely to be passed on to future generations.</a:t>
            </a:r>
            <a:endParaRPr lang="en-US" sz="2800" dirty="0"/>
          </a:p>
          <a:p>
            <a:pPr lvl="1"/>
            <a:r>
              <a:rPr lang="en-US" dirty="0"/>
              <a:t>Variations arise from mutations (random errors) or from new gene combinations at conception.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12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Evolutionary Psychology and Human Sexuality</a:t>
            </a:r>
            <a:endParaRPr lang="en-US" sz="2800" dirty="0"/>
          </a:p>
          <a:p>
            <a:pPr lvl="1"/>
            <a:r>
              <a:rPr lang="en-US" dirty="0"/>
              <a:t>Men’s attraction to multiple healthy, fertile-appearing partners increases their chances of spreading their genes.</a:t>
            </a:r>
            <a:endParaRPr lang="en-US" sz="2400" dirty="0"/>
          </a:p>
          <a:p>
            <a:pPr lvl="1"/>
            <a:r>
              <a:rPr lang="en-US" dirty="0"/>
              <a:t>Women look for resources and long-term stability (increase the survival chances of offspring and self)</a:t>
            </a:r>
            <a:endParaRPr lang="en-US" sz="2400" dirty="0"/>
          </a:p>
          <a:p>
            <a:pPr lvl="0"/>
            <a:r>
              <a:rPr lang="en-US" dirty="0"/>
              <a:t>Critics:</a:t>
            </a:r>
            <a:endParaRPr lang="en-US" sz="2800" dirty="0"/>
          </a:p>
          <a:p>
            <a:pPr lvl="1"/>
            <a:r>
              <a:rPr lang="en-US" dirty="0"/>
              <a:t>Doesn’t account for social/cultural influences (environmental)</a:t>
            </a:r>
            <a:endParaRPr lang="en-US" sz="2400" dirty="0"/>
          </a:p>
          <a:p>
            <a:pPr lvl="1"/>
            <a:r>
              <a:rPr lang="en-US" dirty="0"/>
              <a:t>Predispositions do not excuse behavior.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67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Environmental Influences: (Nurture)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Early enriching environments stimulate brain development</a:t>
            </a:r>
            <a:endParaRPr lang="en-US" sz="2800" dirty="0"/>
          </a:p>
          <a:p>
            <a:pPr lvl="1"/>
            <a:r>
              <a:rPr lang="en-US" dirty="0"/>
              <a:t>(</a:t>
            </a:r>
            <a:r>
              <a:rPr lang="en-US" dirty="0" err="1"/>
              <a:t>Rosenweig</a:t>
            </a:r>
            <a:r>
              <a:rPr lang="en-US" dirty="0"/>
              <a:t> study with rats: 149-150)</a:t>
            </a:r>
            <a:endParaRPr lang="en-US" sz="2400" dirty="0"/>
          </a:p>
          <a:p>
            <a:pPr lvl="1"/>
            <a:r>
              <a:rPr lang="en-US" dirty="0"/>
              <a:t>Also touch stimulation (animals and children)</a:t>
            </a:r>
            <a:endParaRPr lang="en-US" sz="2400" dirty="0"/>
          </a:p>
          <a:p>
            <a:pPr lvl="1"/>
            <a:r>
              <a:rPr lang="en-US" dirty="0"/>
              <a:t>Brain is always changing and adapting beyond childhood.</a:t>
            </a:r>
            <a:endParaRPr lang="en-US" sz="2400" dirty="0"/>
          </a:p>
          <a:p>
            <a:pPr lvl="0"/>
            <a:r>
              <a:rPr lang="en-US" dirty="0"/>
              <a:t>Parents and Peers</a:t>
            </a:r>
            <a:endParaRPr lang="en-US" sz="2800" dirty="0"/>
          </a:p>
          <a:p>
            <a:pPr lvl="1"/>
            <a:r>
              <a:rPr lang="en-US" dirty="0"/>
              <a:t>Both can influence aspects of behavior, but are not exclusive factors.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3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Influences, </a:t>
            </a:r>
            <a:r>
              <a:rPr lang="en-US" dirty="0" err="1" smtClean="0"/>
              <a:t>Con’t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Cultural Influences</a:t>
            </a:r>
            <a:endParaRPr lang="en-US" sz="2800" dirty="0"/>
          </a:p>
          <a:p>
            <a:pPr lvl="1"/>
            <a:r>
              <a:rPr lang="en-US" dirty="0"/>
              <a:t>Each cultural group has own norms and can change over time.</a:t>
            </a:r>
            <a:endParaRPr lang="en-US" sz="2400" dirty="0"/>
          </a:p>
          <a:p>
            <a:pPr lvl="1"/>
            <a:r>
              <a:rPr lang="en-US" dirty="0"/>
              <a:t>Individualist Cultures (priority to dev. of an independent self)</a:t>
            </a:r>
            <a:endParaRPr lang="en-US" sz="2400" dirty="0"/>
          </a:p>
          <a:p>
            <a:pPr lvl="2"/>
            <a:r>
              <a:rPr lang="en-US" dirty="0"/>
              <a:t>“Western” Culture (Example: 157-158)</a:t>
            </a:r>
            <a:endParaRPr lang="en-US" sz="2000" dirty="0"/>
          </a:p>
          <a:p>
            <a:pPr lvl="1"/>
            <a:r>
              <a:rPr lang="en-US" dirty="0"/>
              <a:t>Collective Cultures (priority to interdependency, preserve group culture)</a:t>
            </a:r>
            <a:endParaRPr lang="en-US" sz="2400" dirty="0"/>
          </a:p>
          <a:p>
            <a:pPr lvl="2"/>
            <a:r>
              <a:rPr lang="en-US" dirty="0"/>
              <a:t>“Asian” Cultures (Example: 157-158)</a:t>
            </a:r>
            <a:endParaRPr lang="en-US" sz="20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Variation from person to person regardless of culture, and there are similarities across cultures.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0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Influences: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Gender: (characteristics (biological and social influenced) that people use to define male and female)</a:t>
            </a:r>
            <a:endParaRPr lang="en-US" sz="2400" dirty="0"/>
          </a:p>
          <a:p>
            <a:pPr lvl="0"/>
            <a:r>
              <a:rPr lang="en-US" dirty="0"/>
              <a:t>Females and males both have vulnerabilities (159-162)</a:t>
            </a:r>
            <a:endParaRPr lang="en-US" sz="2800" dirty="0"/>
          </a:p>
          <a:p>
            <a:pPr lvl="1"/>
            <a:r>
              <a:rPr lang="en-US" dirty="0"/>
              <a:t>Similar genetic make-up in many ways… (learning/remembering)</a:t>
            </a:r>
            <a:endParaRPr lang="en-US" sz="2400" dirty="0"/>
          </a:p>
          <a:p>
            <a:pPr lvl="0"/>
            <a:r>
              <a:rPr lang="en-US" dirty="0"/>
              <a:t>Biological Foundations (Nature)</a:t>
            </a:r>
            <a:endParaRPr lang="en-US" sz="2800" dirty="0"/>
          </a:p>
          <a:p>
            <a:pPr lvl="1"/>
            <a:r>
              <a:rPr lang="en-US" dirty="0"/>
              <a:t>23</a:t>
            </a:r>
            <a:r>
              <a:rPr lang="en-US" baseline="30000" dirty="0"/>
              <a:t>rd</a:t>
            </a:r>
            <a:r>
              <a:rPr lang="en-US" dirty="0"/>
              <a:t> pair of chromosomes (X/Y)</a:t>
            </a:r>
            <a:endParaRPr lang="en-US" sz="2400" dirty="0"/>
          </a:p>
          <a:p>
            <a:pPr lvl="2"/>
            <a:r>
              <a:rPr lang="en-US" dirty="0"/>
              <a:t>Y chromosome triggers testosterone and development of male sex organs.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68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Environmental Influences: Gender </a:t>
            </a:r>
            <a:r>
              <a:rPr lang="en-US" dirty="0" err="1" smtClean="0"/>
              <a:t>Con’t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Socio-Cultural Influences (Nurture)</a:t>
            </a:r>
            <a:endParaRPr lang="en-US" sz="2800" dirty="0"/>
          </a:p>
          <a:p>
            <a:pPr lvl="1"/>
            <a:r>
              <a:rPr lang="en-US" dirty="0"/>
              <a:t>Gender roles/expectations</a:t>
            </a:r>
            <a:endParaRPr lang="en-US" sz="2400" dirty="0"/>
          </a:p>
          <a:p>
            <a:pPr lvl="2"/>
            <a:r>
              <a:rPr lang="en-US" dirty="0"/>
              <a:t>Can vary across cultures and over time</a:t>
            </a:r>
            <a:endParaRPr lang="en-US" sz="2000" dirty="0"/>
          </a:p>
          <a:p>
            <a:pPr lvl="1"/>
            <a:r>
              <a:rPr lang="en-US" dirty="0"/>
              <a:t>Gender identity (sense of being male/female)</a:t>
            </a:r>
            <a:endParaRPr lang="en-US" sz="2400" dirty="0"/>
          </a:p>
          <a:p>
            <a:pPr lvl="2"/>
            <a:r>
              <a:rPr lang="en-US" dirty="0"/>
              <a:t>Application of social learning</a:t>
            </a:r>
            <a:endParaRPr lang="en-US" sz="2000" dirty="0"/>
          </a:p>
          <a:p>
            <a:pPr lvl="3"/>
            <a:r>
              <a:rPr lang="en-US"/>
              <a:t>Learn through observation, reinforcement, etc.</a:t>
            </a:r>
            <a:endParaRPr lang="en-US" sz="18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53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Evolutionary Psychology &amp; Development</vt:lpstr>
      <vt:lpstr>Evolutionary Psychology &amp; Development</vt:lpstr>
      <vt:lpstr>Human Reproduction</vt:lpstr>
      <vt:lpstr>Environmental Influences: (Nurture) </vt:lpstr>
      <vt:lpstr>Environmental Influences, Con’t.</vt:lpstr>
      <vt:lpstr>Environmental Influences: Gender</vt:lpstr>
      <vt:lpstr>Environmental Influences: Gender Con’t.</vt:lpstr>
    </vt:vector>
  </TitlesOfParts>
  <Company>Owen J Roberts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Evolutionary Psychology &amp; Development</dc:title>
  <dc:creator>Darrenkamp, Angela</dc:creator>
  <cp:lastModifiedBy>Darrenkamp, Angela</cp:lastModifiedBy>
  <cp:revision>1</cp:revision>
  <dcterms:created xsi:type="dcterms:W3CDTF">2014-01-16T14:29:27Z</dcterms:created>
  <dcterms:modified xsi:type="dcterms:W3CDTF">2014-01-16T14:35:07Z</dcterms:modified>
</cp:coreProperties>
</file>