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7" r:id="rId1"/>
  </p:sldMasterIdLst>
  <p:sldIdLst>
    <p:sldId id="256" r:id="rId2"/>
    <p:sldId id="257" r:id="rId3"/>
    <p:sldId id="258" r:id="rId4"/>
    <p:sldId id="260" r:id="rId5"/>
    <p:sldId id="259" r:id="rId6"/>
    <p:sldId id="263" r:id="rId7"/>
    <p:sldId id="264" r:id="rId8"/>
    <p:sldId id="270" r:id="rId9"/>
    <p:sldId id="271" r:id="rId10"/>
    <p:sldId id="265" r:id="rId11"/>
    <p:sldId id="266" r:id="rId12"/>
    <p:sldId id="267" r:id="rId13"/>
    <p:sldId id="268" r:id="rId14"/>
    <p:sldId id="269" r:id="rId15"/>
    <p:sldId id="262" r:id="rId16"/>
    <p:sldId id="261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0" d="100"/>
          <a:sy n="50" d="100"/>
        </p:scale>
        <p:origin x="-1253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69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ABB78385-518B-3448-89F8-9198167B8698}" type="datetimeFigureOut">
              <a:rPr lang="en-US" smtClean="0"/>
              <a:t>3/6/2014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3C7ED163-E68D-B34F-A806-13AC3A023977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78385-518B-3448-89F8-9198167B8698}" type="datetimeFigureOut">
              <a:rPr lang="en-US" smtClean="0"/>
              <a:t>3/6/2014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ED163-E68D-B34F-A806-13AC3A0239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78385-518B-3448-89F8-9198167B8698}" type="datetimeFigureOut">
              <a:rPr lang="en-US" smtClean="0"/>
              <a:t>3/6/2014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ED163-E68D-B34F-A806-13AC3A0239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78385-518B-3448-89F8-9198167B8698}" type="datetimeFigureOut">
              <a:rPr lang="en-US" smtClean="0"/>
              <a:t>3/6/2014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ED163-E68D-B34F-A806-13AC3A0239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78385-518B-3448-89F8-9198167B8698}" type="datetimeFigureOut">
              <a:rPr lang="en-US" smtClean="0"/>
              <a:t>3/6/2014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ED163-E68D-B34F-A806-13AC3A0239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78385-518B-3448-89F8-9198167B8698}" type="datetimeFigureOut">
              <a:rPr lang="en-US" smtClean="0"/>
              <a:t>3/6/2014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ED163-E68D-B34F-A806-13AC3A02397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78385-518B-3448-89F8-9198167B8698}" type="datetimeFigureOut">
              <a:rPr lang="en-US" smtClean="0"/>
              <a:t>3/6/2014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ED163-E68D-B34F-A806-13AC3A0239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78385-518B-3448-89F8-9198167B8698}" type="datetimeFigureOut">
              <a:rPr lang="en-US" smtClean="0"/>
              <a:t>3/6/2014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ED163-E68D-B34F-A806-13AC3A0239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78385-518B-3448-89F8-9198167B8698}" type="datetimeFigureOut">
              <a:rPr lang="en-US" smtClean="0"/>
              <a:t>3/6/2014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ED163-E68D-B34F-A806-13AC3A0239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78385-518B-3448-89F8-9198167B8698}" type="datetimeFigureOut">
              <a:rPr lang="en-US" smtClean="0"/>
              <a:t>3/6/2014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ED163-E68D-B34F-A806-13AC3A023977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78385-518B-3448-89F8-9198167B8698}" type="datetimeFigureOut">
              <a:rPr lang="en-US" smtClean="0"/>
              <a:t>3/6/2014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ED163-E68D-B34F-A806-13AC3A0239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BB78385-518B-3448-89F8-9198167B8698}" type="datetimeFigureOut">
              <a:rPr lang="en-US" smtClean="0"/>
              <a:t>3/6/2014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3C7ED163-E68D-B34F-A806-13AC3A02397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Two Nations on the Edge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Eisenhower and Brinkmanship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9729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1660" y="100206"/>
            <a:ext cx="8229600" cy="1143000"/>
          </a:xfrm>
        </p:spPr>
        <p:txBody>
          <a:bodyPr/>
          <a:lstStyle/>
          <a:p>
            <a:r>
              <a:rPr lang="en-US" dirty="0" smtClean="0"/>
              <a:t>Nikita Khrushchev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565106" y="1830387"/>
            <a:ext cx="1676400" cy="2247900"/>
          </a:xfrm>
        </p:spPr>
      </p:pic>
      <p:sp>
        <p:nvSpPr>
          <p:cNvPr id="5" name="TextBox 4"/>
          <p:cNvSpPr txBox="1"/>
          <p:nvPr/>
        </p:nvSpPr>
        <p:spPr>
          <a:xfrm>
            <a:off x="640080" y="1386841"/>
            <a:ext cx="51054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800" dirty="0" smtClean="0"/>
              <a:t>Soviet Prime minister 1957-1964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 smtClean="0"/>
              <a:t>Believed communism would take over the world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 smtClean="0"/>
              <a:t>Peaceful competition between communism and capitalism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 smtClean="0"/>
              <a:t>Scientifically and economically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0233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Space Race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October 1957: Soviets launched Sputnik satellite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World’s first artificial satellite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American’s </a:t>
            </a:r>
            <a:r>
              <a:rPr lang="en-US" dirty="0" smtClean="0"/>
              <a:t>shocked, pours money into science programs. (October Sky)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January 1958: US launches first satellite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139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43492" y="1027664"/>
            <a:ext cx="7024744" cy="1143000"/>
          </a:xfrm>
        </p:spPr>
        <p:txBody>
          <a:bodyPr/>
          <a:lstStyle/>
          <a:p>
            <a:pPr algn="ctr"/>
            <a:r>
              <a:rPr lang="en-US" dirty="0" smtClean="0"/>
              <a:t>U-2 Incident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1955 Geneva Summit conference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Eisenhower proposes “open skies” to Khrushchev</a:t>
            </a:r>
          </a:p>
          <a:p>
            <a:pPr lvl="1"/>
            <a:r>
              <a:rPr lang="en-US" dirty="0" smtClean="0"/>
              <a:t>US and USSR would allow flights over each other</a:t>
            </a:r>
          </a:p>
          <a:p>
            <a:pPr lvl="1"/>
            <a:r>
              <a:rPr lang="en-US" dirty="0" smtClean="0"/>
              <a:t>Tog </a:t>
            </a:r>
            <a:r>
              <a:rPr lang="en-US" dirty="0" err="1" smtClean="0"/>
              <a:t>gaurd</a:t>
            </a:r>
            <a:r>
              <a:rPr lang="en-US" dirty="0" smtClean="0"/>
              <a:t> against  nuclear attacks</a:t>
            </a:r>
          </a:p>
          <a:p>
            <a:pPr lvl="1"/>
            <a:endParaRPr lang="en-US" dirty="0"/>
          </a:p>
          <a:p>
            <a:r>
              <a:rPr lang="en-US" dirty="0" smtClean="0"/>
              <a:t>Soviets reject “open skies”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8243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477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U-2 Incident </a:t>
            </a:r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906"/>
            <a:ext cx="8229600" cy="5301402"/>
          </a:xfrm>
        </p:spPr>
        <p:txBody>
          <a:bodyPr>
            <a:normAutofit/>
          </a:bodyPr>
          <a:lstStyle/>
          <a:p>
            <a:endParaRPr lang="en-US" sz="2800" dirty="0" smtClean="0"/>
          </a:p>
          <a:p>
            <a:r>
              <a:rPr lang="en-US" sz="2800" dirty="0" smtClean="0"/>
              <a:t>CIA starts making secret flights over Soviets</a:t>
            </a:r>
          </a:p>
          <a:p>
            <a:r>
              <a:rPr lang="en-US" sz="2800" dirty="0" smtClean="0"/>
              <a:t>Plane used called U-2</a:t>
            </a:r>
          </a:p>
          <a:p>
            <a:pPr lvl="1"/>
            <a:r>
              <a:rPr lang="en-US" dirty="0" smtClean="0"/>
              <a:t>Flew at high alt without being detected</a:t>
            </a:r>
          </a:p>
          <a:p>
            <a:pPr lvl="1"/>
            <a:r>
              <a:rPr lang="en-US" dirty="0" smtClean="0"/>
              <a:t>Used to take pictures of troop movement and missile sites</a:t>
            </a:r>
          </a:p>
          <a:p>
            <a:r>
              <a:rPr lang="en-US" sz="2800" dirty="0" smtClean="0"/>
              <a:t>US officials uncomfortable about U-2 missions</a:t>
            </a:r>
          </a:p>
          <a:p>
            <a:r>
              <a:rPr lang="en-US" sz="2800" dirty="0" smtClean="0"/>
              <a:t>Dulles gets Eisenhower to agree to “one last flight”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518867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U-2 Incident </a:t>
            </a:r>
            <a:r>
              <a:rPr lang="en-US" dirty="0" err="1" smtClean="0"/>
              <a:t>con’t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2515"/>
            <a:ext cx="8229600" cy="5439461"/>
          </a:xfrm>
        </p:spPr>
        <p:txBody>
          <a:bodyPr>
            <a:normAutofit/>
          </a:bodyPr>
          <a:lstStyle/>
          <a:p>
            <a:r>
              <a:rPr lang="en-US" b="1" dirty="0" smtClean="0"/>
              <a:t>Francis </a:t>
            </a:r>
            <a:r>
              <a:rPr lang="en-US" b="1" dirty="0"/>
              <a:t>G</a:t>
            </a:r>
            <a:r>
              <a:rPr lang="en-US" b="1" dirty="0" smtClean="0"/>
              <a:t>ary Powers</a:t>
            </a:r>
            <a:r>
              <a:rPr lang="en-US" dirty="0" smtClean="0"/>
              <a:t>: pilot on last U-2 mission</a:t>
            </a:r>
            <a:endParaRPr lang="en-US" b="1" dirty="0" smtClean="0"/>
          </a:p>
          <a:p>
            <a:pPr lvl="1"/>
            <a:r>
              <a:rPr lang="en-US" dirty="0" smtClean="0"/>
              <a:t>Shot down over Soviet territory</a:t>
            </a:r>
          </a:p>
          <a:p>
            <a:pPr lvl="1"/>
            <a:r>
              <a:rPr lang="en-US" dirty="0" smtClean="0"/>
              <a:t>Parachutes to safety</a:t>
            </a:r>
          </a:p>
          <a:p>
            <a:pPr lvl="1"/>
            <a:r>
              <a:rPr lang="en-US" dirty="0" smtClean="0"/>
              <a:t>Spent 10 years in Soviet prison </a:t>
            </a:r>
          </a:p>
          <a:p>
            <a:r>
              <a:rPr lang="en-US" dirty="0" smtClean="0"/>
              <a:t>Eisenhower denied the U-2 had been spying</a:t>
            </a:r>
          </a:p>
          <a:p>
            <a:pPr lvl="1"/>
            <a:r>
              <a:rPr lang="en-US" dirty="0" smtClean="0"/>
              <a:t>Soviets had evidence</a:t>
            </a:r>
          </a:p>
          <a:p>
            <a:pPr lvl="1"/>
            <a:r>
              <a:rPr lang="en-US" dirty="0" smtClean="0"/>
              <a:t>Eisenhower comes clean; would not apologize</a:t>
            </a:r>
          </a:p>
          <a:p>
            <a:r>
              <a:rPr lang="en-US" dirty="0" smtClean="0"/>
              <a:t>Khrushchev angry</a:t>
            </a:r>
          </a:p>
          <a:p>
            <a:pPr lvl="1"/>
            <a:r>
              <a:rPr lang="en-US" dirty="0" smtClean="0"/>
              <a:t>Tension grows moving into 1960s</a:t>
            </a:r>
          </a:p>
        </p:txBody>
      </p:sp>
    </p:spTree>
    <p:extLst>
      <p:ext uri="{BB962C8B-B14F-4D97-AF65-F5344CB8AC3E}">
        <p14:creationId xmlns:p14="http://schemas.microsoft.com/office/powerpoint/2010/main" val="29391218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0226" y="446533"/>
            <a:ext cx="7772400" cy="1362075"/>
          </a:xfrm>
        </p:spPr>
        <p:txBody>
          <a:bodyPr>
            <a:normAutofit/>
          </a:bodyPr>
          <a:lstStyle/>
          <a:p>
            <a:r>
              <a:rPr lang="en-US" sz="4800" dirty="0" smtClean="0"/>
              <a:t>Eisenhower Doctrine</a:t>
            </a:r>
            <a:endParaRPr lang="en-US" sz="4800" dirty="0"/>
          </a:p>
        </p:txBody>
      </p:sp>
      <p:sp>
        <p:nvSpPr>
          <p:cNvPr id="6" name="TextBox 5"/>
          <p:cNvSpPr txBox="1"/>
          <p:nvPr/>
        </p:nvSpPr>
        <p:spPr>
          <a:xfrm>
            <a:off x="861118" y="2238468"/>
            <a:ext cx="802992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800" dirty="0" smtClean="0"/>
              <a:t>“A special message to congress on situation in the Middle East”</a:t>
            </a:r>
          </a:p>
          <a:p>
            <a:pPr marL="285750" indent="-285750">
              <a:buFont typeface="Arial"/>
              <a:buChar char="•"/>
            </a:pPr>
            <a:endParaRPr lang="en-US" sz="2800" dirty="0"/>
          </a:p>
          <a:p>
            <a:pPr marL="285750" indent="-285750">
              <a:buFont typeface="Arial"/>
              <a:buChar char="•"/>
            </a:pPr>
            <a:endParaRPr lang="en-US" sz="2800" dirty="0" smtClean="0"/>
          </a:p>
          <a:p>
            <a:pPr marL="285750" indent="-285750">
              <a:buFont typeface="Arial"/>
              <a:buChar char="•"/>
            </a:pPr>
            <a:r>
              <a:rPr lang="en-US" sz="2800" dirty="0" smtClean="0"/>
              <a:t>Pledge to support any Middle Eastern nation against a communist attack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71104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0520" y="411480"/>
            <a:ext cx="783336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endParaRPr lang="en-AU" sz="3000" dirty="0" smtClean="0">
              <a:solidFill>
                <a:srgbClr val="000000"/>
              </a:solidFill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AU" sz="2800" dirty="0" smtClean="0">
                <a:solidFill>
                  <a:srgbClr val="000000"/>
                </a:solidFill>
              </a:rPr>
              <a:t>January 1957 speech to Congress</a:t>
            </a:r>
          </a:p>
          <a:p>
            <a:pPr>
              <a:buFont typeface="Arial" pitchFamily="34" charset="0"/>
              <a:buChar char="•"/>
              <a:defRPr/>
            </a:pPr>
            <a:endParaRPr lang="en-AU" sz="2800" dirty="0" smtClean="0">
              <a:solidFill>
                <a:srgbClr val="000000"/>
              </a:solidFill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AU" sz="2800" dirty="0" smtClean="0">
                <a:solidFill>
                  <a:srgbClr val="000000"/>
                </a:solidFill>
              </a:rPr>
              <a:t>American </a:t>
            </a:r>
            <a:r>
              <a:rPr lang="en-AU" sz="2800" dirty="0">
                <a:solidFill>
                  <a:srgbClr val="000000"/>
                </a:solidFill>
              </a:rPr>
              <a:t>forces to protect Middle </a:t>
            </a:r>
            <a:r>
              <a:rPr lang="en-AU" sz="2800" dirty="0" smtClean="0">
                <a:solidFill>
                  <a:srgbClr val="000000"/>
                </a:solidFill>
              </a:rPr>
              <a:t>East against </a:t>
            </a:r>
            <a:r>
              <a:rPr lang="en-AU" sz="2800" b="1" dirty="0">
                <a:solidFill>
                  <a:srgbClr val="000000"/>
                </a:solidFill>
              </a:rPr>
              <a:t>overt aggression </a:t>
            </a:r>
            <a:r>
              <a:rPr lang="en-AU" sz="2800" dirty="0">
                <a:solidFill>
                  <a:srgbClr val="000000"/>
                </a:solidFill>
              </a:rPr>
              <a:t>from nations "controlled by international </a:t>
            </a:r>
            <a:r>
              <a:rPr lang="en-AU" sz="2800" dirty="0" smtClean="0">
                <a:solidFill>
                  <a:srgbClr val="000000"/>
                </a:solidFill>
              </a:rPr>
              <a:t>communism”</a:t>
            </a:r>
          </a:p>
          <a:p>
            <a:pPr>
              <a:defRPr/>
            </a:pPr>
            <a:endParaRPr lang="en-AU" sz="2800" dirty="0" smtClean="0">
              <a:solidFill>
                <a:srgbClr val="000000"/>
              </a:solidFill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AU" sz="2800" dirty="0" smtClean="0">
                <a:solidFill>
                  <a:srgbClr val="000000"/>
                </a:solidFill>
              </a:rPr>
              <a:t>Also urged </a:t>
            </a:r>
            <a:r>
              <a:rPr lang="en-AU" sz="2800" dirty="0">
                <a:solidFill>
                  <a:srgbClr val="000000"/>
                </a:solidFill>
              </a:rPr>
              <a:t>the </a:t>
            </a:r>
            <a:r>
              <a:rPr lang="en-AU" sz="2800" b="1" dirty="0" smtClean="0">
                <a:solidFill>
                  <a:srgbClr val="000000"/>
                </a:solidFill>
              </a:rPr>
              <a:t>providing economic </a:t>
            </a:r>
            <a:r>
              <a:rPr lang="en-AU" sz="2800" b="1" dirty="0">
                <a:solidFill>
                  <a:srgbClr val="000000"/>
                </a:solidFill>
              </a:rPr>
              <a:t>aid </a:t>
            </a:r>
            <a:r>
              <a:rPr lang="en-AU" sz="2800" dirty="0">
                <a:solidFill>
                  <a:srgbClr val="000000"/>
                </a:solidFill>
              </a:rPr>
              <a:t>to those countries with anti-communist governments</a:t>
            </a:r>
            <a:r>
              <a:rPr lang="en-AU" sz="2800" dirty="0" smtClean="0">
                <a:solidFill>
                  <a:srgbClr val="000000"/>
                </a:solidFill>
              </a:rPr>
              <a:t>.</a:t>
            </a:r>
          </a:p>
          <a:p>
            <a:pPr>
              <a:defRPr/>
            </a:pPr>
            <a:endParaRPr lang="en-AU" sz="2800" dirty="0" smtClean="0">
              <a:solidFill>
                <a:srgbClr val="000000"/>
              </a:solidFill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AU" sz="2800" dirty="0" smtClean="0">
                <a:solidFill>
                  <a:srgbClr val="000000"/>
                </a:solidFill>
              </a:rPr>
              <a:t> </a:t>
            </a:r>
            <a:r>
              <a:rPr lang="en-AU" sz="2800" dirty="0">
                <a:solidFill>
                  <a:srgbClr val="000000"/>
                </a:solidFill>
              </a:rPr>
              <a:t>This new foreign policy became known as the </a:t>
            </a:r>
            <a:r>
              <a:rPr lang="en-AU" sz="2800" b="1" u="sng" dirty="0">
                <a:solidFill>
                  <a:srgbClr val="000000"/>
                </a:solidFill>
              </a:rPr>
              <a:t>Eisenhower Doctrine</a:t>
            </a:r>
            <a:r>
              <a:rPr lang="en-AU" sz="2800" dirty="0">
                <a:solidFill>
                  <a:srgbClr val="000000"/>
                </a:solidFill>
              </a:rPr>
              <a:t>. </a:t>
            </a:r>
          </a:p>
          <a:p>
            <a:pPr>
              <a:defRPr/>
            </a:pPr>
            <a:endParaRPr lang="en-AU" sz="3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4227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/>
          <a:lstStyle/>
          <a:p>
            <a:r>
              <a:rPr lang="en-US">
                <a:latin typeface="Franklin Gothic Book" charset="0"/>
              </a:rPr>
              <a:t>Dwight D. Eisenhower</a:t>
            </a:r>
          </a:p>
        </p:txBody>
      </p:sp>
      <p:pic>
        <p:nvPicPr>
          <p:cNvPr id="5" name="Content Placeholder 6" descr="Eisenhower Dwight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3075" y="1371600"/>
            <a:ext cx="3736975" cy="4648200"/>
          </a:xfrm>
        </p:spPr>
      </p:pic>
      <p:sp>
        <p:nvSpPr>
          <p:cNvPr id="6" name="Content Placeholder 5"/>
          <p:cNvSpPr txBox="1">
            <a:spLocks/>
          </p:cNvSpPr>
          <p:nvPr/>
        </p:nvSpPr>
        <p:spPr>
          <a:xfrm>
            <a:off x="4933950" y="1521661"/>
            <a:ext cx="3749675" cy="4572000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Perpetua" charset="0"/>
              </a:rPr>
              <a:t>34</a:t>
            </a:r>
            <a:r>
              <a:rPr lang="en-US" baseline="30000" dirty="0" smtClean="0">
                <a:latin typeface="Perpetua" charset="0"/>
              </a:rPr>
              <a:t>th</a:t>
            </a:r>
            <a:r>
              <a:rPr lang="en-US" dirty="0" smtClean="0">
                <a:latin typeface="Perpetua" charset="0"/>
              </a:rPr>
              <a:t> President (1953-1961)</a:t>
            </a:r>
          </a:p>
          <a:p>
            <a:r>
              <a:rPr lang="en-US" dirty="0" smtClean="0">
                <a:latin typeface="Perpetua" charset="0"/>
              </a:rPr>
              <a:t>Ike</a:t>
            </a:r>
          </a:p>
          <a:p>
            <a:r>
              <a:rPr lang="en-US" dirty="0" smtClean="0">
                <a:latin typeface="Perpetua" charset="0"/>
              </a:rPr>
              <a:t>US Military Academy, West Point (1915)</a:t>
            </a:r>
          </a:p>
          <a:p>
            <a:r>
              <a:rPr lang="en-US" dirty="0" smtClean="0">
                <a:latin typeface="Perpetua" charset="0"/>
              </a:rPr>
              <a:t>General in U.S. Army in WWII</a:t>
            </a:r>
          </a:p>
          <a:p>
            <a:r>
              <a:rPr lang="en-US" dirty="0" smtClean="0">
                <a:latin typeface="Perpetua" charset="0"/>
              </a:rPr>
              <a:t>Chief of staff in Truman’s cabinet</a:t>
            </a:r>
          </a:p>
        </p:txBody>
      </p:sp>
    </p:spTree>
    <p:extLst>
      <p:ext uri="{BB962C8B-B14F-4D97-AF65-F5344CB8AC3E}">
        <p14:creationId xmlns:p14="http://schemas.microsoft.com/office/powerpoint/2010/main" val="2938959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/>
          <a:lstStyle/>
          <a:p>
            <a:r>
              <a:rPr lang="en-US">
                <a:latin typeface="Franklin Gothic Book" charset="0"/>
              </a:rPr>
              <a:t>Brinkmanship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02784" y="1162282"/>
            <a:ext cx="4284062" cy="4567958"/>
          </a:xfrm>
        </p:spPr>
        <p:txBody>
          <a:bodyPr>
            <a:normAutofit/>
          </a:bodyPr>
          <a:lstStyle/>
          <a:p>
            <a:endParaRPr lang="en-US" dirty="0" smtClean="0">
              <a:latin typeface="Perpetua" charset="0"/>
            </a:endParaRPr>
          </a:p>
          <a:p>
            <a:r>
              <a:rPr lang="en-US" dirty="0" smtClean="0">
                <a:latin typeface="Perpetua" charset="0"/>
              </a:rPr>
              <a:t>The </a:t>
            </a:r>
            <a:r>
              <a:rPr lang="en-US" dirty="0">
                <a:latin typeface="Perpetua" charset="0"/>
              </a:rPr>
              <a:t>policy was created by </a:t>
            </a:r>
            <a:r>
              <a:rPr lang="en-US" dirty="0" smtClean="0">
                <a:latin typeface="Perpetua" charset="0"/>
              </a:rPr>
              <a:t>Eisenhower’s </a:t>
            </a:r>
            <a:r>
              <a:rPr lang="en-US" dirty="0">
                <a:latin typeface="Perpetua" charset="0"/>
              </a:rPr>
              <a:t>Secretary of State,</a:t>
            </a:r>
            <a:r>
              <a:rPr lang="en-US" b="1" dirty="0">
                <a:latin typeface="Perpetua" charset="0"/>
              </a:rPr>
              <a:t> John Foster </a:t>
            </a:r>
            <a:r>
              <a:rPr lang="en-US" b="1" dirty="0" smtClean="0">
                <a:latin typeface="Perpetua" charset="0"/>
              </a:rPr>
              <a:t>Dulles</a:t>
            </a:r>
            <a:endParaRPr lang="en-US" b="1" dirty="0">
              <a:latin typeface="Perpetua" charset="0"/>
            </a:endParaRPr>
          </a:p>
          <a:p>
            <a:r>
              <a:rPr lang="en-US" dirty="0">
                <a:latin typeface="Perpetua" charset="0"/>
              </a:rPr>
              <a:t>Dulles </a:t>
            </a:r>
            <a:r>
              <a:rPr lang="en-US" dirty="0" smtClean="0">
                <a:latin typeface="Perpetua" charset="0"/>
              </a:rPr>
              <a:t>was </a:t>
            </a:r>
            <a:r>
              <a:rPr lang="en-US" b="1" dirty="0" smtClean="0">
                <a:latin typeface="Perpetua" charset="0"/>
              </a:rPr>
              <a:t>very</a:t>
            </a:r>
            <a:r>
              <a:rPr lang="en-US" dirty="0" smtClean="0">
                <a:latin typeface="Perpetua" charset="0"/>
              </a:rPr>
              <a:t> anti</a:t>
            </a:r>
            <a:r>
              <a:rPr lang="en-US" dirty="0">
                <a:latin typeface="Perpetua" charset="0"/>
              </a:rPr>
              <a:t>-Communist </a:t>
            </a:r>
            <a:endParaRPr lang="en-US" dirty="0" smtClean="0">
              <a:latin typeface="Perpetua" charset="0"/>
            </a:endParaRPr>
          </a:p>
          <a:p>
            <a:pPr lvl="1"/>
            <a:r>
              <a:rPr lang="en-US" dirty="0">
                <a:latin typeface="Perpetua" charset="0"/>
              </a:rPr>
              <a:t>B</a:t>
            </a:r>
            <a:r>
              <a:rPr lang="en-US" dirty="0" smtClean="0">
                <a:latin typeface="Perpetua" charset="0"/>
              </a:rPr>
              <a:t>elieved </a:t>
            </a:r>
            <a:r>
              <a:rPr lang="en-US" dirty="0">
                <a:latin typeface="Perpetua" charset="0"/>
              </a:rPr>
              <a:t>any compromise on the matter was immoral.</a:t>
            </a:r>
          </a:p>
        </p:txBody>
      </p:sp>
      <p:pic>
        <p:nvPicPr>
          <p:cNvPr id="6" name="Content Placeholder 4" descr="John Foster Dull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57800" y="2362200"/>
            <a:ext cx="3295650" cy="259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6035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John Foster Dulles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U.S. secretary of State under Eisenhower, 1953-1959</a:t>
            </a:r>
          </a:p>
          <a:p>
            <a:r>
              <a:rPr lang="en-US" dirty="0" smtClean="0"/>
              <a:t>Aggressive position against</a:t>
            </a:r>
          </a:p>
          <a:p>
            <a:pPr marL="0" indent="0">
              <a:buNone/>
            </a:pPr>
            <a:r>
              <a:rPr lang="en-US" dirty="0" smtClean="0"/>
              <a:t>communism throughout </a:t>
            </a:r>
          </a:p>
          <a:p>
            <a:pPr marL="0" indent="0">
              <a:buNone/>
            </a:pPr>
            <a:r>
              <a:rPr lang="en-US" dirty="0" smtClean="0"/>
              <a:t>the world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0279" y="2925365"/>
            <a:ext cx="2296807" cy="3422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7743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>
            <a:spLocks noGrp="1"/>
          </p:cNvSpPr>
          <p:nvPr>
            <p:ph type="title"/>
          </p:nvPr>
        </p:nvSpPr>
        <p:spPr>
          <a:xfrm>
            <a:off x="914400" y="105916"/>
            <a:ext cx="7772400" cy="1143000"/>
          </a:xfrm>
        </p:spPr>
        <p:txBody>
          <a:bodyPr/>
          <a:lstStyle/>
          <a:p>
            <a:r>
              <a:rPr lang="en-US" dirty="0">
                <a:latin typeface="Franklin Gothic Book" charset="0"/>
              </a:rPr>
              <a:t>Brinkmanship: What is it?</a:t>
            </a:r>
          </a:p>
        </p:txBody>
      </p:sp>
      <p:sp>
        <p:nvSpPr>
          <p:cNvPr id="5" name="Content Placeholder 5"/>
          <p:cNvSpPr>
            <a:spLocks noGrp="1"/>
          </p:cNvSpPr>
          <p:nvPr>
            <p:ph idx="1"/>
          </p:nvPr>
        </p:nvSpPr>
        <p:spPr>
          <a:xfrm>
            <a:off x="670560" y="1332194"/>
            <a:ext cx="7578648" cy="4761959"/>
          </a:xfrm>
        </p:spPr>
        <p:txBody>
          <a:bodyPr>
            <a:normAutofit/>
          </a:bodyPr>
          <a:lstStyle/>
          <a:p>
            <a:r>
              <a:rPr lang="en-US" dirty="0" smtClean="0"/>
              <a:t>The practice of pushing a dangerous situation to the limit of safety before stopping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US will take every crisis to the edge (brink) of nuclear war to fight for our beliefs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The willingness of the Eisenhower administration to go to war</a:t>
            </a:r>
          </a:p>
          <a:p>
            <a:endParaRPr lang="en-US" dirty="0"/>
          </a:p>
          <a:p>
            <a:r>
              <a:rPr lang="en-US" dirty="0" smtClean="0"/>
              <a:t>Expanded the Air Force and nuclear weapons programs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645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0066"/>
            <a:ext cx="8229600" cy="1143000"/>
          </a:xfrm>
        </p:spPr>
        <p:txBody>
          <a:bodyPr/>
          <a:lstStyle/>
          <a:p>
            <a:r>
              <a:rPr lang="en-US" dirty="0" smtClean="0"/>
              <a:t>New Weapons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H-Bomb = Hydrogen Bomb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67 times more powerful than the “Little Boy” bomb dropped on Hiroshima</a:t>
            </a:r>
          </a:p>
          <a:p>
            <a:pPr lvl="1"/>
            <a:r>
              <a:rPr lang="en-US" dirty="0" smtClean="0"/>
              <a:t>US and USSR raced to see which country would be the first to make it</a:t>
            </a:r>
          </a:p>
          <a:p>
            <a:pPr lvl="1"/>
            <a:r>
              <a:rPr lang="en-US" dirty="0" smtClean="0"/>
              <a:t>November, 1952 US produces H-Bomb</a:t>
            </a:r>
          </a:p>
          <a:p>
            <a:pPr lvl="1"/>
            <a:r>
              <a:rPr lang="en-US" dirty="0" smtClean="0"/>
              <a:t>August, 1953 USSR produces H-Bomb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381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Weapons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Central Intelligence Agency</a:t>
            </a:r>
          </a:p>
          <a:p>
            <a:pPr lvl="1"/>
            <a:r>
              <a:rPr lang="en-US" dirty="0" smtClean="0"/>
              <a:t>CIA</a:t>
            </a:r>
          </a:p>
          <a:p>
            <a:pPr lvl="1"/>
            <a:r>
              <a:rPr lang="en-US" dirty="0" smtClean="0"/>
              <a:t>Used spies to gather info abroad</a:t>
            </a:r>
          </a:p>
          <a:p>
            <a:pPr lvl="1"/>
            <a:r>
              <a:rPr lang="en-US" dirty="0" smtClean="0"/>
              <a:t>Covert secret missions/operations to overthrow governments that looked unfriendly to the US</a:t>
            </a:r>
          </a:p>
          <a:p>
            <a:pPr lvl="2"/>
            <a:r>
              <a:rPr lang="en-US" sz="2600" dirty="0" smtClean="0"/>
              <a:t>Iran </a:t>
            </a:r>
          </a:p>
          <a:p>
            <a:pPr lvl="2"/>
            <a:r>
              <a:rPr lang="en-US" sz="2600" dirty="0" smtClean="0"/>
              <a:t>Guatemala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82580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America, </a:t>
            </a:r>
            <a:r>
              <a:rPr lang="en-US" dirty="0" smtClean="0"/>
              <a:t>Iran and Operation Ajax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170664"/>
            <a:ext cx="6777317" cy="3925336"/>
          </a:xfrm>
        </p:spPr>
        <p:txBody>
          <a:bodyPr>
            <a:normAutofit fontScale="62500" lnSpcReduction="20000"/>
          </a:bodyPr>
          <a:lstStyle/>
          <a:p>
            <a:r>
              <a:rPr lang="en-US" sz="2600" dirty="0"/>
              <a:t>Post WWII, British Company AIOC controlled Iran’s oil fields.  </a:t>
            </a:r>
          </a:p>
          <a:p>
            <a:pPr lvl="0"/>
            <a:r>
              <a:rPr lang="en-US" sz="2600" dirty="0"/>
              <a:t>Iranian people believed that the company was benefitting and the Iranian people were not.</a:t>
            </a:r>
          </a:p>
          <a:p>
            <a:pPr lvl="0"/>
            <a:r>
              <a:rPr lang="en-US" sz="2600" dirty="0"/>
              <a:t>The Shah (Iran’s authoritarian monarch) lost power to democratically elected Muhammad </a:t>
            </a:r>
            <a:r>
              <a:rPr lang="en-US" sz="2600" dirty="0" err="1"/>
              <a:t>Mossadeq</a:t>
            </a:r>
            <a:r>
              <a:rPr lang="en-US" sz="2600" dirty="0"/>
              <a:t>, who wanted to renegotiate the agreement.  When the Iranian people supported </a:t>
            </a:r>
            <a:r>
              <a:rPr lang="en-US" sz="2600" dirty="0" err="1"/>
              <a:t>Mossadeq</a:t>
            </a:r>
            <a:r>
              <a:rPr lang="en-US" sz="2600" dirty="0"/>
              <a:t>, the Shah became powerless.</a:t>
            </a:r>
          </a:p>
          <a:p>
            <a:pPr lvl="0"/>
            <a:r>
              <a:rPr lang="en-US" sz="2600" dirty="0"/>
              <a:t>Countries in response boycotted Iranian oil.</a:t>
            </a:r>
          </a:p>
          <a:p>
            <a:r>
              <a:rPr lang="en-US" sz="2600" dirty="0"/>
              <a:t>By 1953, </a:t>
            </a:r>
            <a:r>
              <a:rPr lang="en-US" sz="2600" dirty="0" err="1"/>
              <a:t>Mossadeq</a:t>
            </a:r>
            <a:r>
              <a:rPr lang="en-US" sz="2600" dirty="0"/>
              <a:t> wanted to “nationalize” Britain’s AIOC and refused to work with the United States.  </a:t>
            </a:r>
          </a:p>
          <a:p>
            <a:pPr lvl="0"/>
            <a:r>
              <a:rPr lang="en-US" sz="2600" dirty="0"/>
              <a:t>U.S. feared he was going to join forces with the Soviet Union.</a:t>
            </a:r>
          </a:p>
          <a:p>
            <a:pPr lvl="0"/>
            <a:r>
              <a:rPr lang="en-US" sz="2600" dirty="0"/>
              <a:t>U.S. </a:t>
            </a:r>
            <a:r>
              <a:rPr lang="en-US" sz="2600" dirty="0" smtClean="0"/>
              <a:t>(CIA) and British </a:t>
            </a:r>
            <a:r>
              <a:rPr lang="en-US" sz="2600" smtClean="0"/>
              <a:t>(M16) helped </a:t>
            </a:r>
            <a:r>
              <a:rPr lang="en-US" sz="2600" dirty="0"/>
              <a:t>overthrow </a:t>
            </a:r>
            <a:r>
              <a:rPr lang="en-US" sz="2600" dirty="0" err="1"/>
              <a:t>Massadeq</a:t>
            </a:r>
            <a:r>
              <a:rPr lang="en-US" sz="2600" dirty="0"/>
              <a:t> and put the Shah back in total power. (Operation AJAX)</a:t>
            </a:r>
          </a:p>
          <a:p>
            <a:pPr lvl="1"/>
            <a:r>
              <a:rPr lang="en-US" sz="2600" dirty="0"/>
              <a:t>Shah establishes a 25 year dictatorship that is supported by the United States.</a:t>
            </a:r>
          </a:p>
          <a:p>
            <a:pPr lvl="1"/>
            <a:r>
              <a:rPr lang="en-US" sz="2600" dirty="0"/>
              <a:t>Iranians hated the Shah, and resented the United States.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4546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420136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America and Guatemala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645920"/>
            <a:ext cx="6777317" cy="454152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U.S. businesses (United Fruit Company) were well established in Guatemala</a:t>
            </a:r>
          </a:p>
          <a:p>
            <a:r>
              <a:rPr lang="en-US" dirty="0" smtClean="0"/>
              <a:t>Elected Guatemalan president, </a:t>
            </a:r>
            <a:r>
              <a:rPr lang="en-US" dirty="0" err="1" smtClean="0"/>
              <a:t>Arbenz</a:t>
            </a:r>
            <a:r>
              <a:rPr lang="en-US" dirty="0" smtClean="0"/>
              <a:t>, oppressed his opponents once he was elected and also began receiving arms from the Soviet Union.</a:t>
            </a:r>
          </a:p>
          <a:p>
            <a:r>
              <a:rPr lang="en-US" dirty="0" smtClean="0"/>
              <a:t>U.S. feared that the Soviets would establish influence and a “base of operations” in Latin America (OUR HEMISPHERE) and also it threatened U.S. businesses when he wanted land reform.</a:t>
            </a:r>
          </a:p>
          <a:p>
            <a:r>
              <a:rPr lang="en-US" dirty="0" smtClean="0"/>
              <a:t>U.S. supported  efforts by Colonel </a:t>
            </a:r>
            <a:r>
              <a:rPr lang="en-US" dirty="0" err="1" smtClean="0"/>
              <a:t>Armas</a:t>
            </a:r>
            <a:r>
              <a:rPr lang="en-US" dirty="0" smtClean="0"/>
              <a:t> (through CIA assistance in recruiting military supporters and supplies.  </a:t>
            </a:r>
            <a:r>
              <a:rPr lang="en-US" dirty="0" err="1" smtClean="0"/>
              <a:t>Armas</a:t>
            </a:r>
            <a:r>
              <a:rPr lang="en-US" dirty="0" smtClean="0"/>
              <a:t>  assumes power after the collapse of the </a:t>
            </a:r>
            <a:r>
              <a:rPr lang="en-US" dirty="0" err="1" smtClean="0"/>
              <a:t>Arbenz</a:t>
            </a:r>
            <a:r>
              <a:rPr lang="en-US" dirty="0" smtClean="0"/>
              <a:t> government when the Guatemalan military turned against him.</a:t>
            </a:r>
          </a:p>
          <a:p>
            <a:r>
              <a:rPr lang="en-US" dirty="0" smtClean="0"/>
              <a:t>This government was more “agreeable” to U.S. policies and goals.</a:t>
            </a:r>
          </a:p>
          <a:p>
            <a:r>
              <a:rPr lang="en-US" dirty="0" smtClean="0"/>
              <a:t>Guatemala was still unstable, and Civil War erupted 6 years later.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8893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1040</TotalTime>
  <Words>775</Words>
  <Application>Microsoft Office PowerPoint</Application>
  <PresentationFormat>On-screen Show (4:3)</PresentationFormat>
  <Paragraphs>109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Austin</vt:lpstr>
      <vt:lpstr>Two Nations on the Edge</vt:lpstr>
      <vt:lpstr>Dwight D. Eisenhower</vt:lpstr>
      <vt:lpstr>Brinkmanship</vt:lpstr>
      <vt:lpstr>John Foster Dulles</vt:lpstr>
      <vt:lpstr>Brinkmanship: What is it?</vt:lpstr>
      <vt:lpstr>New Weapons</vt:lpstr>
      <vt:lpstr>New Weapons</vt:lpstr>
      <vt:lpstr>America, Iran and Operation Ajax</vt:lpstr>
      <vt:lpstr>America and Guatemala</vt:lpstr>
      <vt:lpstr>Nikita Khrushchev </vt:lpstr>
      <vt:lpstr>Space Race</vt:lpstr>
      <vt:lpstr>U-2 Incident</vt:lpstr>
      <vt:lpstr>U-2 Incident Cont.</vt:lpstr>
      <vt:lpstr>U-2 Incident con’t</vt:lpstr>
      <vt:lpstr>Eisenhower Doctrine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Two Countries on the Edge</dc:title>
  <dc:creator>Marisa Mancinelli</dc:creator>
  <cp:lastModifiedBy>Darrenkamp, Angela</cp:lastModifiedBy>
  <cp:revision>39</cp:revision>
  <dcterms:created xsi:type="dcterms:W3CDTF">2013-03-04T00:27:40Z</dcterms:created>
  <dcterms:modified xsi:type="dcterms:W3CDTF">2014-03-06T13:50:26Z</dcterms:modified>
</cp:coreProperties>
</file>