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3"/>
  </p:notesMasterIdLst>
  <p:handoutMasterIdLst>
    <p:handoutMasterId r:id="rId24"/>
  </p:handoutMasterIdLst>
  <p:sldIdLst>
    <p:sldId id="256" r:id="rId2"/>
    <p:sldId id="287" r:id="rId3"/>
    <p:sldId id="288" r:id="rId4"/>
    <p:sldId id="282" r:id="rId5"/>
    <p:sldId id="283" r:id="rId6"/>
    <p:sldId id="284" r:id="rId7"/>
    <p:sldId id="285" r:id="rId8"/>
    <p:sldId id="291" r:id="rId9"/>
    <p:sldId id="292" r:id="rId10"/>
    <p:sldId id="293" r:id="rId11"/>
    <p:sldId id="269" r:id="rId12"/>
    <p:sldId id="294" r:id="rId13"/>
    <p:sldId id="270" r:id="rId14"/>
    <p:sldId id="295" r:id="rId15"/>
    <p:sldId id="296" r:id="rId16"/>
    <p:sldId id="298" r:id="rId17"/>
    <p:sldId id="271" r:id="rId18"/>
    <p:sldId id="266" r:id="rId19"/>
    <p:sldId id="286" r:id="rId20"/>
    <p:sldId id="262" r:id="rId21"/>
    <p:sldId id="274"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54" d="100"/>
          <a:sy n="54" d="100"/>
        </p:scale>
        <p:origin x="-1656" y="-67"/>
      </p:cViewPr>
      <p:guideLst>
        <p:guide orient="horz" pos="2160"/>
        <p:guide pos="2880"/>
      </p:guideLst>
    </p:cSldViewPr>
  </p:slideViewPr>
  <p:notesTextViewPr>
    <p:cViewPr>
      <p:scale>
        <a:sx n="1" d="1"/>
        <a:sy n="1" d="1"/>
      </p:scale>
      <p:origin x="0" y="0"/>
    </p:cViewPr>
  </p:notesTextViewPr>
  <p:sorterViewPr>
    <p:cViewPr>
      <p:scale>
        <a:sx n="100" d="100"/>
        <a:sy n="100" d="100"/>
      </p:scale>
      <p:origin x="0" y="5299"/>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978BC07-B6AA-4609-A8EE-060B1A079032}" type="datetimeFigureOut">
              <a:rPr lang="en-US" smtClean="0"/>
              <a:t>3/25/2015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8B31CEB-BAB6-4CFA-8237-A92F2699ACCF}" type="slidenum">
              <a:rPr lang="en-US" smtClean="0"/>
              <a:t>‹#›</a:t>
            </a:fld>
            <a:endParaRPr lang="en-US"/>
          </a:p>
        </p:txBody>
      </p:sp>
    </p:spTree>
    <p:extLst>
      <p:ext uri="{BB962C8B-B14F-4D97-AF65-F5344CB8AC3E}">
        <p14:creationId xmlns:p14="http://schemas.microsoft.com/office/powerpoint/2010/main" val="3160600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6022991-A8E7-4985-A51B-C31F2DC94834}" type="datetimeFigureOut">
              <a:rPr lang="en-US" smtClean="0"/>
              <a:t>3/25/2015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21BA857-45B2-4675-AB68-5176267A8BEC}" type="slidenum">
              <a:rPr lang="en-US" smtClean="0"/>
              <a:t>‹#›</a:t>
            </a:fld>
            <a:endParaRPr lang="en-US"/>
          </a:p>
        </p:txBody>
      </p:sp>
    </p:spTree>
    <p:extLst>
      <p:ext uri="{BB962C8B-B14F-4D97-AF65-F5344CB8AC3E}">
        <p14:creationId xmlns:p14="http://schemas.microsoft.com/office/powerpoint/2010/main" val="21447296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21BA857-45B2-4675-AB68-5176267A8BEC}" type="slidenum">
              <a:rPr lang="en-US" smtClean="0"/>
              <a:t>8</a:t>
            </a:fld>
            <a:endParaRPr lang="en-US"/>
          </a:p>
        </p:txBody>
      </p:sp>
    </p:spTree>
    <p:extLst>
      <p:ext uri="{BB962C8B-B14F-4D97-AF65-F5344CB8AC3E}">
        <p14:creationId xmlns:p14="http://schemas.microsoft.com/office/powerpoint/2010/main" val="20484765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449C5E23-23CE-4ED9-81F2-ECAD5D8F5587}" type="datetimeFigureOut">
              <a:rPr lang="en-US" smtClean="0"/>
              <a:t>3/25/2015</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E1A62878-CCA1-4532-AFF6-C0CCA009EF93}" type="slidenum">
              <a:rPr lang="en-US" smtClean="0"/>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49C5E23-23CE-4ED9-81F2-ECAD5D8F5587}" type="datetimeFigureOut">
              <a:rPr lang="en-US" smtClean="0"/>
              <a:t>3/25/2015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A62878-CCA1-4532-AFF6-C0CCA009EF9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49C5E23-23CE-4ED9-81F2-ECAD5D8F5587}" type="datetimeFigureOut">
              <a:rPr lang="en-US" smtClean="0"/>
              <a:t>3/25/2015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A62878-CCA1-4532-AFF6-C0CCA009EF9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49C5E23-23CE-4ED9-81F2-ECAD5D8F5587}" type="datetimeFigureOut">
              <a:rPr lang="en-US" smtClean="0"/>
              <a:t>3/25/2015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A62878-CCA1-4532-AFF6-C0CCA009EF9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49C5E23-23CE-4ED9-81F2-ECAD5D8F5587}" type="datetimeFigureOut">
              <a:rPr lang="en-US" smtClean="0"/>
              <a:t>3/25/2015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A62878-CCA1-4532-AFF6-C0CCA009EF93}"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449C5E23-23CE-4ED9-81F2-ECAD5D8F5587}" type="datetimeFigureOut">
              <a:rPr lang="en-US" smtClean="0"/>
              <a:t>3/25/2015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A62878-CCA1-4532-AFF6-C0CCA009EF93}" type="slidenum">
              <a:rPr lang="en-US" smtClean="0"/>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49C5E23-23CE-4ED9-81F2-ECAD5D8F5587}" type="datetimeFigureOut">
              <a:rPr lang="en-US" smtClean="0"/>
              <a:t>3/25/2015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1A62878-CCA1-4532-AFF6-C0CCA009EF9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49C5E23-23CE-4ED9-81F2-ECAD5D8F5587}" type="datetimeFigureOut">
              <a:rPr lang="en-US" smtClean="0"/>
              <a:t>3/25/2015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1A62878-CCA1-4532-AFF6-C0CCA009EF9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9C5E23-23CE-4ED9-81F2-ECAD5D8F5587}" type="datetimeFigureOut">
              <a:rPr lang="en-US" smtClean="0"/>
              <a:t>3/25/2015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1A62878-CCA1-4532-AFF6-C0CCA009EF9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449C5E23-23CE-4ED9-81F2-ECAD5D8F5587}" type="datetimeFigureOut">
              <a:rPr lang="en-US" smtClean="0"/>
              <a:t>3/25/2015</a:t>
            </a:fld>
            <a:endParaRPr lang="en-US"/>
          </a:p>
        </p:txBody>
      </p:sp>
      <p:sp>
        <p:nvSpPr>
          <p:cNvPr id="7" name="Slide Number Placeholder 6"/>
          <p:cNvSpPr>
            <a:spLocks noGrp="1"/>
          </p:cNvSpPr>
          <p:nvPr>
            <p:ph type="sldNum" sz="quarter" idx="12"/>
          </p:nvPr>
        </p:nvSpPr>
        <p:spPr/>
        <p:txBody>
          <a:bodyPr/>
          <a:lstStyle/>
          <a:p>
            <a:fld id="{E1A62878-CCA1-4532-AFF6-C0CCA009EF93}" type="slidenum">
              <a:rPr lang="en-US" smtClean="0"/>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9C5E23-23CE-4ED9-81F2-ECAD5D8F5587}" type="datetimeFigureOut">
              <a:rPr lang="en-US" smtClean="0"/>
              <a:t>3/25/2015</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E1A62878-CCA1-4532-AFF6-C0CCA009EF9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449C5E23-23CE-4ED9-81F2-ECAD5D8F5587}" type="datetimeFigureOut">
              <a:rPr lang="en-US" smtClean="0"/>
              <a:t>3/25/2015</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E1A62878-CCA1-4532-AFF6-C0CCA009EF93}"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youtube.com/watch?v=rUbWjIKxrrs" TargetMode="External"/><Relationship Id="rId2" Type="http://schemas.openxmlformats.org/officeDocument/2006/relationships/hyperlink" Target="http://www.youtube.com/watch?v=C5z0Ia5jDt4" TargetMode="External"/><Relationship Id="rId1" Type="http://schemas.openxmlformats.org/officeDocument/2006/relationships/slideLayout" Target="../slideLayouts/slideLayout2.xml"/><Relationship Id="rId6" Type="http://schemas.openxmlformats.org/officeDocument/2006/relationships/hyperlink" Target="http://www.youtube.com/watch?v=sQeOgCeCz9s" TargetMode="External"/><Relationship Id="rId5" Type="http://schemas.openxmlformats.org/officeDocument/2006/relationships/hyperlink" Target="http://www.youtube.com/watch?v=4xUcMzf53Mc" TargetMode="External"/><Relationship Id="rId4" Type="http://schemas.openxmlformats.org/officeDocument/2006/relationships/hyperlink" Target="http://www.youtube.com/watch?v=icqbYMXXtGs"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www.youtube.com/watch?v=WNFp1-LWysQ"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youtube.com/watch?v=4kr24G8jQpM" TargetMode="External"/><Relationship Id="rId2" Type="http://schemas.openxmlformats.org/officeDocument/2006/relationships/hyperlink" Target="https://www.youtube.com/watch?v=2Py2LZNb79Q"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youtube.com/watch?v=OOfUeHtgBPw" TargetMode="External"/><Relationship Id="rId2" Type="http://schemas.openxmlformats.org/officeDocument/2006/relationships/hyperlink" Target="http://www.youtube.com/watch?v=DOMP2DMhsiw" TargetMode="External"/><Relationship Id="rId1" Type="http://schemas.openxmlformats.org/officeDocument/2006/relationships/slideLayout" Target="../slideLayouts/slideLayout2.xml"/><Relationship Id="rId4" Type="http://schemas.openxmlformats.org/officeDocument/2006/relationships/hyperlink" Target="http://www.youtube.com/watch?v=QcmvbXgmdsU&amp;feature=related"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youtube.com/watch?v=1q5V6DKH3bw" TargetMode="External"/><Relationship Id="rId2" Type="http://schemas.openxmlformats.org/officeDocument/2006/relationships/hyperlink" Target="http://www.youtube.com/watch?v=3RVHDlPqZWE" TargetMode="Externa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17.xml.rels><?xml version="1.0" encoding="UTF-8" standalone="yes"?>
<Relationships xmlns="http://schemas.openxmlformats.org/package/2006/relationships"><Relationship Id="rId3" Type="http://schemas.openxmlformats.org/officeDocument/2006/relationships/hyperlink" Target="http://www.youtube.com/watch?v=u716oysCtyI" TargetMode="External"/><Relationship Id="rId2" Type="http://schemas.openxmlformats.org/officeDocument/2006/relationships/hyperlink" Target="http://www.youtube.com/watch?v=IJqhWkTGu5o" TargetMode="External"/><Relationship Id="rId1" Type="http://schemas.openxmlformats.org/officeDocument/2006/relationships/slideLayout" Target="../slideLayouts/slideLayout2.xml"/><Relationship Id="rId5" Type="http://schemas.openxmlformats.org/officeDocument/2006/relationships/hyperlink" Target="http://www.youtube.com/watch?v=1zlsptHc3qQ" TargetMode="External"/><Relationship Id="rId4" Type="http://schemas.openxmlformats.org/officeDocument/2006/relationships/hyperlink" Target="http://www.youtube.com/watch?v=wwIJ9pRWBpo"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www.youtube.com/watch?v=8H41zbqrwVo" TargetMode="External"/><Relationship Id="rId2" Type="http://schemas.openxmlformats.org/officeDocument/2006/relationships/hyperlink" Target="https://www.youtube.com/watch?v=XV78ApWXzSw" TargetMode="External"/><Relationship Id="rId1" Type="http://schemas.openxmlformats.org/officeDocument/2006/relationships/slideLayout" Target="../slideLayouts/slideLayout2.xml"/><Relationship Id="rId4" Type="http://schemas.openxmlformats.org/officeDocument/2006/relationships/hyperlink" Target="http://www.youtube.com/watch?v=MGH03m2pGEM"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youtube.com/watch?v=HKqbqCr5HYw" TargetMode="External"/><Relationship Id="rId2" Type="http://schemas.openxmlformats.org/officeDocument/2006/relationships/hyperlink" Target="http://www.youtube.com/watch?v=XDlt3baMYEw" TargetMode="External"/><Relationship Id="rId1" Type="http://schemas.openxmlformats.org/officeDocument/2006/relationships/slideLayout" Target="../slideLayouts/slideLayout2.xml"/><Relationship Id="rId5" Type="http://schemas.openxmlformats.org/officeDocument/2006/relationships/hyperlink" Target="http://www.youtube.com/watch?v=035qmYQyRYw" TargetMode="External"/><Relationship Id="rId4" Type="http://schemas.openxmlformats.org/officeDocument/2006/relationships/hyperlink" Target="http://www.youtube.com/watch?v=6JfHB2cruJU"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www.youtube.com/watch?v=-wrsC_zVftI&amp;feature=related"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www.youtube.com/watch?v=ayYkofOA0CI"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www.youtube.com/watch?v=VFBsxwKHT14" TargetMode="External"/><Relationship Id="rId3" Type="http://schemas.openxmlformats.org/officeDocument/2006/relationships/hyperlink" Target="http://www.youtube.com/watch?v=1ivVbpQu8HQ" TargetMode="External"/><Relationship Id="rId7" Type="http://schemas.openxmlformats.org/officeDocument/2006/relationships/hyperlink" Target="http://www.youtube.com/watch?v=uCGsqBn9pog" TargetMode="External"/><Relationship Id="rId2" Type="http://schemas.openxmlformats.org/officeDocument/2006/relationships/hyperlink" Target="http://www.youtube.com/watch?v=Ov9p5hZOEQQ" TargetMode="External"/><Relationship Id="rId1" Type="http://schemas.openxmlformats.org/officeDocument/2006/relationships/slideLayout" Target="../slideLayouts/slideLayout2.xml"/><Relationship Id="rId6" Type="http://schemas.openxmlformats.org/officeDocument/2006/relationships/hyperlink" Target="http://www.youtube.com/watch?v=vS3hycTb_Nw" TargetMode="External"/><Relationship Id="rId5" Type="http://schemas.openxmlformats.org/officeDocument/2006/relationships/hyperlink" Target="http://www.youtube.com/watch?v=Yy4sbc35_FQ" TargetMode="External"/><Relationship Id="rId4" Type="http://schemas.openxmlformats.org/officeDocument/2006/relationships/hyperlink" Target="http://www.youtube.com/watch?v=34oJmFVAVFY" TargetMode="External"/><Relationship Id="rId9" Type="http://schemas.openxmlformats.org/officeDocument/2006/relationships/hyperlink" Target="http://www.youtube.com/watch?v=Io9KMSSEZ0Y"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youtube.com/watch?v=5phRpcDyouA"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066800"/>
            <a:ext cx="7620000" cy="1702160"/>
          </a:xfrm>
        </p:spPr>
        <p:txBody>
          <a:bodyPr>
            <a:normAutofit/>
          </a:bodyPr>
          <a:lstStyle/>
          <a:p>
            <a:pPr algn="ctr"/>
            <a:r>
              <a:rPr lang="en-US" dirty="0" smtClean="0">
                <a:solidFill>
                  <a:srgbClr val="FFFF00"/>
                </a:solidFill>
              </a:rPr>
              <a:t>Social Psychology: Major Concepts and Examples</a:t>
            </a:r>
            <a:endParaRPr lang="en-US" dirty="0">
              <a:solidFill>
                <a:srgbClr val="FFFF00"/>
              </a:solidFill>
            </a:endParaRPr>
          </a:p>
        </p:txBody>
      </p:sp>
      <p:sp>
        <p:nvSpPr>
          <p:cNvPr id="3" name="Subtitle 2"/>
          <p:cNvSpPr>
            <a:spLocks noGrp="1"/>
          </p:cNvSpPr>
          <p:nvPr>
            <p:ph type="subTitle" idx="1"/>
          </p:nvPr>
        </p:nvSpPr>
        <p:spPr/>
        <p:txBody>
          <a:bodyPr/>
          <a:lstStyle/>
          <a:p>
            <a:r>
              <a:rPr lang="en-US" dirty="0" smtClean="0"/>
              <a:t>AP Psychology</a:t>
            </a:r>
            <a:endParaRPr lang="en-US" dirty="0"/>
          </a:p>
        </p:txBody>
      </p:sp>
    </p:spTree>
    <p:extLst>
      <p:ext uri="{BB962C8B-B14F-4D97-AF65-F5344CB8AC3E}">
        <p14:creationId xmlns:p14="http://schemas.microsoft.com/office/powerpoint/2010/main" val="4541859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Types of Social Influence…#1Changing those attitudes…Persuasion</a:t>
            </a:r>
            <a:endParaRPr lang="en-US" sz="3200" dirty="0"/>
          </a:p>
        </p:txBody>
      </p:sp>
      <p:sp>
        <p:nvSpPr>
          <p:cNvPr id="3" name="Content Placeholder 2"/>
          <p:cNvSpPr>
            <a:spLocks noGrp="1"/>
          </p:cNvSpPr>
          <p:nvPr>
            <p:ph idx="1"/>
          </p:nvPr>
        </p:nvSpPr>
        <p:spPr/>
        <p:txBody>
          <a:bodyPr/>
          <a:lstStyle/>
          <a:p>
            <a:r>
              <a:rPr lang="en-US" dirty="0" smtClean="0">
                <a:solidFill>
                  <a:schemeClr val="bg2">
                    <a:lumMod val="50000"/>
                  </a:schemeClr>
                </a:solidFill>
              </a:rPr>
              <a:t>Central route to Persuasion</a:t>
            </a:r>
            <a:r>
              <a:rPr lang="en-US" dirty="0" smtClean="0"/>
              <a:t>: Occurs when interested people focus on the arguments and respond with favorable thoughts.</a:t>
            </a:r>
          </a:p>
          <a:p>
            <a:r>
              <a:rPr lang="en-US" dirty="0" smtClean="0">
                <a:solidFill>
                  <a:schemeClr val="bg2">
                    <a:lumMod val="50000"/>
                  </a:schemeClr>
                </a:solidFill>
              </a:rPr>
              <a:t>Peripheral route to Persuasion</a:t>
            </a:r>
            <a:r>
              <a:rPr lang="en-US" dirty="0" smtClean="0"/>
              <a:t>: Occurs when people are influenced by incidental cues, such as a speaker’s attractiveness.</a:t>
            </a:r>
            <a:endParaRPr lang="en-US" dirty="0"/>
          </a:p>
        </p:txBody>
      </p:sp>
    </p:spTree>
    <p:extLst>
      <p:ext uri="{BB962C8B-B14F-4D97-AF65-F5344CB8AC3E}">
        <p14:creationId xmlns:p14="http://schemas.microsoft.com/office/powerpoint/2010/main" val="41364953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How do Attitudes Change?</a:t>
            </a:r>
            <a:endParaRPr lang="en-US" dirty="0"/>
          </a:p>
        </p:txBody>
      </p:sp>
      <p:sp>
        <p:nvSpPr>
          <p:cNvPr id="3" name="Content Placeholder 2"/>
          <p:cNvSpPr>
            <a:spLocks noGrp="1"/>
          </p:cNvSpPr>
          <p:nvPr>
            <p:ph idx="1"/>
          </p:nvPr>
        </p:nvSpPr>
        <p:spPr>
          <a:xfrm>
            <a:off x="1043492" y="2323652"/>
            <a:ext cx="6777317" cy="4077148"/>
          </a:xfrm>
        </p:spPr>
        <p:txBody>
          <a:bodyPr>
            <a:normAutofit/>
          </a:bodyPr>
          <a:lstStyle/>
          <a:p>
            <a:r>
              <a:rPr lang="en-US" dirty="0" smtClean="0"/>
              <a:t>Persuasion</a:t>
            </a:r>
            <a:endParaRPr lang="en-US" dirty="0"/>
          </a:p>
          <a:p>
            <a:pPr lvl="1"/>
            <a:r>
              <a:rPr lang="en-US" dirty="0">
                <a:hlinkClick r:id="rId2"/>
              </a:rPr>
              <a:t>Central or Peripheral</a:t>
            </a:r>
            <a:endParaRPr lang="en-US" dirty="0"/>
          </a:p>
          <a:p>
            <a:pPr lvl="1"/>
            <a:r>
              <a:rPr lang="en-US" dirty="0">
                <a:hlinkClick r:id="rId3"/>
              </a:rPr>
              <a:t>Central or </a:t>
            </a:r>
            <a:r>
              <a:rPr lang="en-US" dirty="0" smtClean="0">
                <a:hlinkClick r:id="rId3"/>
              </a:rPr>
              <a:t>Peripheral</a:t>
            </a:r>
            <a:endParaRPr lang="en-US" dirty="0" smtClean="0"/>
          </a:p>
          <a:p>
            <a:pPr lvl="1"/>
            <a:r>
              <a:rPr lang="en-US" dirty="0" smtClean="0">
                <a:hlinkClick r:id="rId4"/>
              </a:rPr>
              <a:t>Central or Peripheral</a:t>
            </a:r>
            <a:endParaRPr lang="en-US" dirty="0"/>
          </a:p>
          <a:p>
            <a:pPr lvl="1"/>
            <a:r>
              <a:rPr lang="en-US" dirty="0" smtClean="0">
                <a:hlinkClick r:id="rId5"/>
              </a:rPr>
              <a:t>Central or Peripheral</a:t>
            </a:r>
            <a:endParaRPr lang="en-US" dirty="0" smtClean="0"/>
          </a:p>
          <a:p>
            <a:pPr lvl="1"/>
            <a:r>
              <a:rPr lang="en-US" dirty="0" smtClean="0">
                <a:hlinkClick r:id="rId6"/>
              </a:rPr>
              <a:t>Central or Peripheral</a:t>
            </a:r>
            <a:endParaRPr lang="en-US" dirty="0" smtClean="0"/>
          </a:p>
          <a:p>
            <a:pPr marL="365760" lvl="1" indent="0">
              <a:buNone/>
            </a:pPr>
            <a:endParaRPr lang="en-US" dirty="0" smtClean="0"/>
          </a:p>
        </p:txBody>
      </p:sp>
    </p:spTree>
    <p:extLst>
      <p:ext uri="{BB962C8B-B14F-4D97-AF65-F5344CB8AC3E}">
        <p14:creationId xmlns:p14="http://schemas.microsoft.com/office/powerpoint/2010/main" val="23708627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Foot-in-Door Phenomenon/Cognitive Dissonance</a:t>
            </a:r>
            <a:endParaRPr lang="en-US" sz="3200" dirty="0"/>
          </a:p>
        </p:txBody>
      </p:sp>
      <p:sp>
        <p:nvSpPr>
          <p:cNvPr id="3" name="Content Placeholder 2"/>
          <p:cNvSpPr>
            <a:spLocks noGrp="1"/>
          </p:cNvSpPr>
          <p:nvPr>
            <p:ph idx="1"/>
          </p:nvPr>
        </p:nvSpPr>
        <p:spPr/>
        <p:txBody>
          <a:bodyPr>
            <a:normAutofit fontScale="92500" lnSpcReduction="20000"/>
          </a:bodyPr>
          <a:lstStyle/>
          <a:p>
            <a:r>
              <a:rPr lang="en-US" dirty="0" smtClean="0"/>
              <a:t>The tendency for people who have first agreed to a small request to comply later with a larger request.</a:t>
            </a:r>
          </a:p>
          <a:p>
            <a:pPr lvl="2"/>
            <a:r>
              <a:rPr lang="en-US" dirty="0" smtClean="0"/>
              <a:t>Evidence that attitudes can follow behavior.</a:t>
            </a:r>
          </a:p>
          <a:p>
            <a:r>
              <a:rPr lang="en-US" dirty="0"/>
              <a:t>Cognitive </a:t>
            </a:r>
            <a:r>
              <a:rPr lang="en-US" dirty="0" smtClean="0"/>
              <a:t>Dissonance:  The theory that we act to reduce the discomfort (dissonance) we feel when two of our thoughts are inconsistent. (Aligning our attitudes with our actions) This can include harmful behaviors, voting behaviors, etc.</a:t>
            </a:r>
            <a:endParaRPr lang="en-US" dirty="0"/>
          </a:p>
          <a:p>
            <a:pPr lvl="1"/>
            <a:r>
              <a:rPr lang="en-US" dirty="0">
                <a:hlinkClick r:id="rId2"/>
              </a:rPr>
              <a:t>Heaven’s Gate </a:t>
            </a:r>
            <a:r>
              <a:rPr lang="en-US" dirty="0"/>
              <a:t>and Jonestown</a:t>
            </a:r>
          </a:p>
          <a:p>
            <a:endParaRPr lang="en-US" dirty="0"/>
          </a:p>
        </p:txBody>
      </p:sp>
    </p:spTree>
    <p:extLst>
      <p:ext uri="{BB962C8B-B14F-4D97-AF65-F5344CB8AC3E}">
        <p14:creationId xmlns:p14="http://schemas.microsoft.com/office/powerpoint/2010/main" val="26910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 more types of Social Influence</a:t>
            </a:r>
            <a:endParaRPr lang="en-US" dirty="0"/>
          </a:p>
        </p:txBody>
      </p:sp>
      <p:sp>
        <p:nvSpPr>
          <p:cNvPr id="3" name="Content Placeholder 2"/>
          <p:cNvSpPr>
            <a:spLocks noGrp="1"/>
          </p:cNvSpPr>
          <p:nvPr>
            <p:ph idx="1"/>
          </p:nvPr>
        </p:nvSpPr>
        <p:spPr/>
        <p:txBody>
          <a:bodyPr>
            <a:normAutofit/>
          </a:bodyPr>
          <a:lstStyle/>
          <a:p>
            <a:r>
              <a:rPr lang="en-US" dirty="0" smtClean="0"/>
              <a:t>Obedience to Authority:  </a:t>
            </a:r>
            <a:r>
              <a:rPr lang="en-US" dirty="0" err="1" smtClean="0"/>
              <a:t>Milgram</a:t>
            </a:r>
            <a:r>
              <a:rPr lang="en-US" dirty="0" smtClean="0"/>
              <a:t>, Asch</a:t>
            </a:r>
          </a:p>
          <a:p>
            <a:pPr lvl="1"/>
            <a:r>
              <a:rPr lang="en-US" dirty="0" smtClean="0">
                <a:solidFill>
                  <a:schemeClr val="accent1">
                    <a:lumMod val="75000"/>
                  </a:schemeClr>
                </a:solidFill>
              </a:rPr>
              <a:t>Normative Social Influence: </a:t>
            </a:r>
            <a:r>
              <a:rPr lang="en-US" dirty="0" smtClean="0"/>
              <a:t>results from a person’s desire to gain approval or avoid disapproval.</a:t>
            </a:r>
          </a:p>
          <a:p>
            <a:pPr lvl="1"/>
            <a:r>
              <a:rPr lang="en-US" dirty="0" smtClean="0">
                <a:solidFill>
                  <a:schemeClr val="accent1">
                    <a:lumMod val="75000"/>
                  </a:schemeClr>
                </a:solidFill>
              </a:rPr>
              <a:t>Informational Social Influence: </a:t>
            </a:r>
            <a:r>
              <a:rPr lang="en-US" dirty="0" smtClean="0"/>
              <a:t>results from one’s willingness to accept other’s opinions about reality.</a:t>
            </a:r>
            <a:endParaRPr lang="en-US" dirty="0"/>
          </a:p>
          <a:p>
            <a:pPr lvl="1"/>
            <a:r>
              <a:rPr lang="en-US" dirty="0">
                <a:hlinkClick r:id="rId2"/>
              </a:rPr>
              <a:t>Burn the </a:t>
            </a:r>
            <a:r>
              <a:rPr lang="en-US" dirty="0" smtClean="0">
                <a:hlinkClick r:id="rId2"/>
              </a:rPr>
              <a:t>church</a:t>
            </a:r>
            <a:endParaRPr lang="en-US" dirty="0" smtClean="0"/>
          </a:p>
          <a:p>
            <a:pPr lvl="1"/>
            <a:r>
              <a:rPr lang="en-US" dirty="0" smtClean="0">
                <a:hlinkClick r:id="rId3"/>
              </a:rPr>
              <a:t>Karate Kid</a:t>
            </a:r>
            <a:endParaRPr lang="en-US" dirty="0" smtClean="0"/>
          </a:p>
          <a:p>
            <a:pPr marL="365760" lvl="1" indent="0">
              <a:buNone/>
            </a:pPr>
            <a:endParaRPr lang="en-US" dirty="0"/>
          </a:p>
        </p:txBody>
      </p:sp>
    </p:spTree>
    <p:extLst>
      <p:ext uri="{BB962C8B-B14F-4D97-AF65-F5344CB8AC3E}">
        <p14:creationId xmlns:p14="http://schemas.microsoft.com/office/powerpoint/2010/main" val="13676355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And…Conformity</a:t>
            </a:r>
            <a:endParaRPr lang="en-US" dirty="0"/>
          </a:p>
        </p:txBody>
      </p:sp>
      <p:sp>
        <p:nvSpPr>
          <p:cNvPr id="3" name="Content Placeholder 2"/>
          <p:cNvSpPr>
            <a:spLocks noGrp="1"/>
          </p:cNvSpPr>
          <p:nvPr>
            <p:ph idx="1"/>
          </p:nvPr>
        </p:nvSpPr>
        <p:spPr/>
        <p:txBody>
          <a:bodyPr/>
          <a:lstStyle/>
          <a:p>
            <a:r>
              <a:rPr lang="en-US" dirty="0" smtClean="0"/>
              <a:t>Conformity</a:t>
            </a:r>
          </a:p>
          <a:p>
            <a:pPr lvl="1"/>
            <a:r>
              <a:rPr lang="en-US" dirty="0" smtClean="0"/>
              <a:t>Adjusting our behavior or thinking toward some group standard.</a:t>
            </a:r>
          </a:p>
          <a:p>
            <a:pPr lvl="2"/>
            <a:r>
              <a:rPr lang="en-US" dirty="0" smtClean="0"/>
              <a:t>Sensitive to social norms (normative influence)</a:t>
            </a:r>
          </a:p>
          <a:p>
            <a:pPr lvl="2"/>
            <a:r>
              <a:rPr lang="en-US" dirty="0" smtClean="0"/>
              <a:t>Accepting opinions about reality (informational social influence)</a:t>
            </a:r>
            <a:endParaRPr lang="en-US" dirty="0"/>
          </a:p>
          <a:p>
            <a:pPr lvl="1"/>
            <a:r>
              <a:rPr lang="en-US" dirty="0">
                <a:hlinkClick r:id="rId2"/>
              </a:rPr>
              <a:t>Sesame Street</a:t>
            </a:r>
            <a:endParaRPr lang="en-US" dirty="0"/>
          </a:p>
          <a:p>
            <a:pPr lvl="1"/>
            <a:r>
              <a:rPr lang="en-US" dirty="0">
                <a:hlinkClick r:id="rId3"/>
              </a:rPr>
              <a:t>Elevator</a:t>
            </a:r>
            <a:endParaRPr lang="en-US" dirty="0"/>
          </a:p>
          <a:p>
            <a:pPr lvl="1"/>
            <a:r>
              <a:rPr lang="en-US" dirty="0">
                <a:hlinkClick r:id="rId4"/>
              </a:rPr>
              <a:t>Solomon Asch</a:t>
            </a:r>
            <a:endParaRPr lang="en-US" dirty="0"/>
          </a:p>
          <a:p>
            <a:endParaRPr lang="en-US" dirty="0"/>
          </a:p>
        </p:txBody>
      </p:sp>
    </p:spTree>
    <p:extLst>
      <p:ext uri="{BB962C8B-B14F-4D97-AF65-F5344CB8AC3E}">
        <p14:creationId xmlns:p14="http://schemas.microsoft.com/office/powerpoint/2010/main" val="3109003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Group Influence</a:t>
            </a:r>
            <a:endParaRPr lang="en-US" dirty="0"/>
          </a:p>
        </p:txBody>
      </p:sp>
      <p:sp>
        <p:nvSpPr>
          <p:cNvPr id="3" name="Content Placeholder 2"/>
          <p:cNvSpPr>
            <a:spLocks noGrp="1"/>
          </p:cNvSpPr>
          <p:nvPr>
            <p:ph idx="1"/>
          </p:nvPr>
        </p:nvSpPr>
        <p:spPr/>
        <p:txBody>
          <a:bodyPr/>
          <a:lstStyle/>
          <a:p>
            <a:r>
              <a:rPr lang="en-US" dirty="0" smtClean="0">
                <a:solidFill>
                  <a:schemeClr val="accent1">
                    <a:lumMod val="75000"/>
                  </a:schemeClr>
                </a:solidFill>
              </a:rPr>
              <a:t>Social Loafing</a:t>
            </a:r>
            <a:r>
              <a:rPr lang="en-US" dirty="0" smtClean="0"/>
              <a:t>: Tendency for people in a group to exert less effort when pooling their efforts towards attaining an common goal than when individually accountable.</a:t>
            </a:r>
          </a:p>
          <a:p>
            <a:r>
              <a:rPr lang="en-US" dirty="0" smtClean="0">
                <a:solidFill>
                  <a:schemeClr val="accent1">
                    <a:lumMod val="75000"/>
                  </a:schemeClr>
                </a:solidFill>
              </a:rPr>
              <a:t>Group Polarization</a:t>
            </a:r>
            <a:r>
              <a:rPr lang="en-US" dirty="0" smtClean="0"/>
              <a:t>: The enhancement of a group’s prevailing inclinations through discussions within the group.</a:t>
            </a:r>
            <a:endParaRPr lang="en-US" dirty="0"/>
          </a:p>
        </p:txBody>
      </p:sp>
    </p:spTree>
    <p:extLst>
      <p:ext uri="{BB962C8B-B14F-4D97-AF65-F5344CB8AC3E}">
        <p14:creationId xmlns:p14="http://schemas.microsoft.com/office/powerpoint/2010/main" val="76932683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Deindividuation</a:t>
            </a:r>
            <a:r>
              <a:rPr lang="en-US" dirty="0" smtClean="0"/>
              <a:t>: Loss of Self</a:t>
            </a:r>
            <a:endParaRPr lang="en-US" dirty="0"/>
          </a:p>
        </p:txBody>
      </p:sp>
      <p:sp>
        <p:nvSpPr>
          <p:cNvPr id="3" name="Content Placeholder 2"/>
          <p:cNvSpPr>
            <a:spLocks noGrp="1"/>
          </p:cNvSpPr>
          <p:nvPr>
            <p:ph idx="1"/>
          </p:nvPr>
        </p:nvSpPr>
        <p:spPr>
          <a:xfrm>
            <a:off x="1043493" y="2323652"/>
            <a:ext cx="3909508" cy="3696148"/>
          </a:xfrm>
        </p:spPr>
        <p:txBody>
          <a:bodyPr>
            <a:normAutofit lnSpcReduction="10000"/>
          </a:bodyPr>
          <a:lstStyle/>
          <a:p>
            <a:r>
              <a:rPr lang="en-US" dirty="0" smtClean="0"/>
              <a:t>The loss of self-awareness and self-restraint occurring in group situations that foster arousal and anonymity.</a:t>
            </a:r>
            <a:endParaRPr lang="en-US" dirty="0"/>
          </a:p>
          <a:p>
            <a:r>
              <a:rPr lang="en-US" dirty="0" smtClean="0"/>
              <a:t>Looting and Rioting</a:t>
            </a:r>
          </a:p>
          <a:p>
            <a:pPr lvl="2"/>
            <a:r>
              <a:rPr lang="en-US" dirty="0" smtClean="0">
                <a:hlinkClick r:id="rId2"/>
              </a:rPr>
              <a:t>Katrina</a:t>
            </a:r>
            <a:endParaRPr lang="en-US" dirty="0" smtClean="0"/>
          </a:p>
          <a:p>
            <a:pPr lvl="2"/>
            <a:r>
              <a:rPr lang="en-US" dirty="0" smtClean="0">
                <a:hlinkClick r:id="rId3"/>
              </a:rPr>
              <a:t>Vancouver</a:t>
            </a:r>
            <a:endParaRPr lang="en-US" dirty="0" smtClean="0"/>
          </a:p>
          <a:p>
            <a:pPr lvl="2"/>
            <a:r>
              <a:rPr lang="en-US" dirty="0" smtClean="0"/>
              <a:t>Lord of the Flies</a:t>
            </a:r>
            <a:endParaRPr lang="en-US" dirty="0" smtClean="0"/>
          </a:p>
        </p:txBody>
      </p:sp>
      <p:pic>
        <p:nvPicPr>
          <p:cNvPr id="4" name="Picture 5" descr="lord_of_the_flies_book"/>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05400" y="2133600"/>
            <a:ext cx="3286125" cy="3429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92962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09600"/>
            <a:ext cx="7024744" cy="1720498"/>
          </a:xfrm>
        </p:spPr>
        <p:txBody>
          <a:bodyPr>
            <a:normAutofit fontScale="90000"/>
          </a:bodyPr>
          <a:lstStyle/>
          <a:p>
            <a:r>
              <a:rPr lang="en-US" u="sng" dirty="0" smtClean="0"/>
              <a:t>The Bystander Effect</a:t>
            </a:r>
            <a:r>
              <a:rPr lang="en-US" sz="2700" dirty="0" smtClean="0"/>
              <a:t>: Any particular Bystander is less likely to give aid with other bystanders present.</a:t>
            </a:r>
            <a:r>
              <a:rPr lang="en-US" dirty="0" smtClean="0"/>
              <a:t/>
            </a:r>
            <a:br>
              <a:rPr lang="en-US" dirty="0" smtClean="0"/>
            </a:br>
            <a:endParaRPr lang="en-US" dirty="0"/>
          </a:p>
        </p:txBody>
      </p:sp>
      <p:sp>
        <p:nvSpPr>
          <p:cNvPr id="3" name="Content Placeholder 2"/>
          <p:cNvSpPr>
            <a:spLocks noGrp="1"/>
          </p:cNvSpPr>
          <p:nvPr>
            <p:ph idx="1"/>
          </p:nvPr>
        </p:nvSpPr>
        <p:spPr>
          <a:xfrm>
            <a:off x="1043493" y="2323652"/>
            <a:ext cx="3299908" cy="3508977"/>
          </a:xfrm>
        </p:spPr>
        <p:txBody>
          <a:bodyPr/>
          <a:lstStyle/>
          <a:p>
            <a:r>
              <a:rPr lang="en-US" dirty="0" smtClean="0">
                <a:hlinkClick r:id="rId2"/>
              </a:rPr>
              <a:t>Darley and Latante</a:t>
            </a:r>
            <a:endParaRPr lang="en-US" dirty="0" smtClean="0"/>
          </a:p>
          <a:p>
            <a:r>
              <a:rPr lang="en-US" dirty="0" smtClean="0">
                <a:hlinkClick r:id="rId3"/>
              </a:rPr>
              <a:t>What would you do?</a:t>
            </a:r>
            <a:endParaRPr lang="en-US" dirty="0" smtClean="0"/>
          </a:p>
          <a:p>
            <a:r>
              <a:rPr lang="en-US" dirty="0" smtClean="0">
                <a:hlinkClick r:id="rId4"/>
              </a:rPr>
              <a:t>Boondock Saints</a:t>
            </a:r>
            <a:endParaRPr lang="en-US" dirty="0" smtClean="0"/>
          </a:p>
          <a:p>
            <a:pPr marL="342900" lvl="1"/>
            <a:r>
              <a:rPr lang="en-US" dirty="0">
                <a:hlinkClick r:id="rId5"/>
              </a:rPr>
              <a:t>Seinfeld and the Good Samaritan Law</a:t>
            </a:r>
            <a:endParaRPr lang="en-US" dirty="0"/>
          </a:p>
          <a:p>
            <a:endParaRPr lang="en-US" dirty="0" smtClean="0"/>
          </a:p>
          <a:p>
            <a:endParaRPr lang="en-US" dirty="0"/>
          </a:p>
        </p:txBody>
      </p:sp>
      <p:sp>
        <p:nvSpPr>
          <p:cNvPr id="4" name="TextBox 3"/>
          <p:cNvSpPr txBox="1"/>
          <p:nvPr/>
        </p:nvSpPr>
        <p:spPr>
          <a:xfrm>
            <a:off x="4114800" y="2514600"/>
            <a:ext cx="3429000" cy="2031325"/>
          </a:xfrm>
          <a:prstGeom prst="rect">
            <a:avLst/>
          </a:prstGeom>
          <a:noFill/>
        </p:spPr>
        <p:txBody>
          <a:bodyPr wrap="square" rtlCol="0">
            <a:spAutoFit/>
          </a:bodyPr>
          <a:lstStyle/>
          <a:p>
            <a:r>
              <a:rPr lang="en-US" dirty="0" smtClean="0"/>
              <a:t>Why do we fail to act?	</a:t>
            </a:r>
          </a:p>
          <a:p>
            <a:endParaRPr lang="en-US" dirty="0"/>
          </a:p>
          <a:p>
            <a:pPr marL="285750" indent="-285750">
              <a:buFont typeface="Arial" pitchFamily="34" charset="0"/>
              <a:buChar char="•"/>
            </a:pPr>
            <a:r>
              <a:rPr lang="en-US" dirty="0" smtClean="0"/>
              <a:t>Diffusion of Responsibility?</a:t>
            </a:r>
          </a:p>
          <a:p>
            <a:endParaRPr lang="en-US" dirty="0"/>
          </a:p>
          <a:p>
            <a:r>
              <a:rPr lang="en-US" dirty="0" smtClean="0"/>
              <a:t>When Will we act?</a:t>
            </a:r>
          </a:p>
          <a:p>
            <a:pPr marL="285750" indent="-285750">
              <a:buFont typeface="Arial" pitchFamily="34" charset="0"/>
              <a:buChar char="•"/>
            </a:pPr>
            <a:r>
              <a:rPr lang="en-US" dirty="0" smtClean="0"/>
              <a:t>We know the victim</a:t>
            </a:r>
          </a:p>
          <a:p>
            <a:pPr marL="285750" indent="-285750">
              <a:buFont typeface="Arial" pitchFamily="34" charset="0"/>
              <a:buChar char="•"/>
            </a:pPr>
            <a:r>
              <a:rPr lang="en-US" dirty="0" smtClean="0"/>
              <a:t>Flying solo</a:t>
            </a:r>
            <a:endParaRPr lang="en-US" dirty="0"/>
          </a:p>
        </p:txBody>
      </p:sp>
    </p:spTree>
    <p:extLst>
      <p:ext uri="{BB962C8B-B14F-4D97-AF65-F5344CB8AC3E}">
        <p14:creationId xmlns:p14="http://schemas.microsoft.com/office/powerpoint/2010/main" val="23432770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Aggression in Television</a:t>
            </a:r>
            <a:endParaRPr lang="en-US" dirty="0"/>
          </a:p>
        </p:txBody>
      </p:sp>
      <p:sp>
        <p:nvSpPr>
          <p:cNvPr id="3" name="Content Placeholder 2"/>
          <p:cNvSpPr>
            <a:spLocks noGrp="1"/>
          </p:cNvSpPr>
          <p:nvPr>
            <p:ph idx="1"/>
          </p:nvPr>
        </p:nvSpPr>
        <p:spPr/>
        <p:txBody>
          <a:bodyPr>
            <a:normAutofit/>
          </a:bodyPr>
          <a:lstStyle/>
          <a:p>
            <a:r>
              <a:rPr lang="en-US" dirty="0" smtClean="0"/>
              <a:t>Identifying Aggressive Behaviors </a:t>
            </a:r>
          </a:p>
          <a:p>
            <a:r>
              <a:rPr lang="en-US" dirty="0" smtClean="0"/>
              <a:t>Assessing Violence in Children’s Cartoons</a:t>
            </a:r>
          </a:p>
          <a:p>
            <a:r>
              <a:rPr lang="en-US" dirty="0" smtClean="0">
                <a:hlinkClick r:id="rId2"/>
              </a:rPr>
              <a:t>Tom and Jerry</a:t>
            </a:r>
            <a:endParaRPr lang="en-US" dirty="0" smtClean="0"/>
          </a:p>
          <a:p>
            <a:r>
              <a:rPr lang="en-US" dirty="0" smtClean="0">
                <a:hlinkClick r:id="rId3"/>
              </a:rPr>
              <a:t>Wile E. Coyote</a:t>
            </a:r>
            <a:endParaRPr lang="en-US" dirty="0" smtClean="0"/>
          </a:p>
          <a:p>
            <a:r>
              <a:rPr lang="en-US" dirty="0" smtClean="0">
                <a:hlinkClick r:id="rId4"/>
              </a:rPr>
              <a:t>Bugs Bunny</a:t>
            </a:r>
            <a:endParaRPr lang="en-US" dirty="0" smtClean="0"/>
          </a:p>
          <a:p>
            <a:r>
              <a:rPr lang="en-US" dirty="0" smtClean="0"/>
              <a:t>Stereotyping and Sitcoms</a:t>
            </a:r>
          </a:p>
          <a:p>
            <a:r>
              <a:rPr lang="en-US" dirty="0" smtClean="0"/>
              <a:t>Assessing Pro-Social Behaviors in Children’s Cartoons</a:t>
            </a:r>
            <a:endParaRPr lang="en-US" dirty="0"/>
          </a:p>
          <a:p>
            <a:endParaRPr lang="en-US" dirty="0"/>
          </a:p>
        </p:txBody>
      </p:sp>
    </p:spTree>
    <p:extLst>
      <p:ext uri="{BB962C8B-B14F-4D97-AF65-F5344CB8AC3E}">
        <p14:creationId xmlns:p14="http://schemas.microsoft.com/office/powerpoint/2010/main" val="29979666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Hodgepodge…To name a few more…</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Illusory Superiority: The tendency to overestimate your positive abilities and underestimate your negative ones.</a:t>
            </a:r>
          </a:p>
          <a:p>
            <a:r>
              <a:rPr lang="en-US" dirty="0" smtClean="0"/>
              <a:t>Dunning-Kruger Effect: Bias in which an unskilled individual makes erroneous conclusions, and doesn’t recognize their mistakes.</a:t>
            </a:r>
          </a:p>
          <a:p>
            <a:r>
              <a:rPr lang="en-US" dirty="0" smtClean="0"/>
              <a:t>Altruism: The unselfish regard for the welfare of others.</a:t>
            </a:r>
          </a:p>
          <a:p>
            <a:r>
              <a:rPr lang="en-US" dirty="0" smtClean="0"/>
              <a:t>Conformity: Adjusting one’s behavior/thinking to coincide with a standard of a group or individual.</a:t>
            </a:r>
          </a:p>
          <a:p>
            <a:pPr lvl="1"/>
            <a:r>
              <a:rPr lang="en-US" dirty="0" smtClean="0">
                <a:hlinkClick r:id="rId2"/>
              </a:rPr>
              <a:t>Jersey Shore</a:t>
            </a:r>
            <a:endParaRPr lang="en-US" dirty="0" smtClean="0"/>
          </a:p>
          <a:p>
            <a:pPr lvl="1"/>
            <a:r>
              <a:rPr lang="en-US" dirty="0" smtClean="0">
                <a:hlinkClick r:id="rId3"/>
              </a:rPr>
              <a:t>Remember </a:t>
            </a:r>
            <a:r>
              <a:rPr lang="en-US" dirty="0" smtClean="0">
                <a:hlinkClick r:id="rId3"/>
              </a:rPr>
              <a:t>the Titans</a:t>
            </a:r>
            <a:endParaRPr lang="en-US" dirty="0" smtClean="0"/>
          </a:p>
          <a:p>
            <a:pPr lvl="1"/>
            <a:r>
              <a:rPr lang="en-US" dirty="0" smtClean="0">
                <a:hlinkClick r:id="rId4"/>
              </a:rPr>
              <a:t>See and Do</a:t>
            </a:r>
            <a:endParaRPr lang="en-US" dirty="0" smtClean="0"/>
          </a:p>
          <a:p>
            <a:pPr lvl="1"/>
            <a:r>
              <a:rPr lang="en-US" dirty="0" err="1" smtClean="0">
                <a:hlinkClick r:id="rId5"/>
              </a:rPr>
              <a:t>Gotta</a:t>
            </a:r>
            <a:r>
              <a:rPr lang="en-US" dirty="0" smtClean="0">
                <a:hlinkClick r:id="rId5"/>
              </a:rPr>
              <a:t> Find Bubba</a:t>
            </a:r>
            <a:endParaRPr lang="en-US" dirty="0"/>
          </a:p>
          <a:p>
            <a:pPr lvl="1"/>
            <a:endParaRPr lang="en-US" dirty="0" smtClean="0"/>
          </a:p>
          <a:p>
            <a:pPr marL="365760" lvl="1" indent="0">
              <a:buNone/>
            </a:pPr>
            <a:endParaRPr lang="en-US" dirty="0" smtClean="0"/>
          </a:p>
        </p:txBody>
      </p:sp>
    </p:spTree>
    <p:extLst>
      <p:ext uri="{BB962C8B-B14F-4D97-AF65-F5344CB8AC3E}">
        <p14:creationId xmlns:p14="http://schemas.microsoft.com/office/powerpoint/2010/main" val="15187536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Appeal:  Emotional, Cognitive, or Behavioral?</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Emotional Appeal:  </a:t>
            </a:r>
            <a:r>
              <a:rPr lang="en-US" dirty="0"/>
              <a:t>Feelings and emotions about the object </a:t>
            </a:r>
            <a:r>
              <a:rPr lang="en-US" dirty="0" smtClean="0"/>
              <a:t>of an attitude. Ad appeals primarily to your emotions…”pulls on the heartstrings”.</a:t>
            </a:r>
          </a:p>
          <a:p>
            <a:r>
              <a:rPr lang="en-US" dirty="0" smtClean="0"/>
              <a:t>Cognitive Appeal: </a:t>
            </a:r>
            <a:r>
              <a:rPr lang="en-US" dirty="0"/>
              <a:t>Your beliefs, thoughts, or ideas about </a:t>
            </a:r>
            <a:r>
              <a:rPr lang="en-US" dirty="0" smtClean="0"/>
              <a:t>the object </a:t>
            </a:r>
            <a:r>
              <a:rPr lang="en-US" dirty="0"/>
              <a:t>of an </a:t>
            </a:r>
            <a:r>
              <a:rPr lang="en-US" dirty="0" smtClean="0"/>
              <a:t>attitude. Ad appeals through the use of “facts”, “evidence” or “statistics”.</a:t>
            </a:r>
          </a:p>
          <a:p>
            <a:r>
              <a:rPr lang="en-US" dirty="0" smtClean="0"/>
              <a:t>Behavioral Appeal:  </a:t>
            </a:r>
            <a:r>
              <a:rPr lang="en-US" dirty="0"/>
              <a:t>A predisposition to act in a particular </a:t>
            </a:r>
            <a:r>
              <a:rPr lang="en-US" dirty="0" smtClean="0"/>
              <a:t>way. Ad Appeals to what we believe to be socially acceptable or unacceptable behavior.</a:t>
            </a:r>
          </a:p>
          <a:p>
            <a:endParaRPr lang="en-US" dirty="0"/>
          </a:p>
        </p:txBody>
      </p:sp>
    </p:spTree>
    <p:extLst>
      <p:ext uri="{BB962C8B-B14F-4D97-AF65-F5344CB8AC3E}">
        <p14:creationId xmlns:p14="http://schemas.microsoft.com/office/powerpoint/2010/main" val="281775274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Attraction</a:t>
            </a:r>
            <a:endParaRPr lang="en-US" dirty="0"/>
          </a:p>
        </p:txBody>
      </p:sp>
      <p:sp>
        <p:nvSpPr>
          <p:cNvPr id="3" name="Content Placeholder 2"/>
          <p:cNvSpPr>
            <a:spLocks noGrp="1"/>
          </p:cNvSpPr>
          <p:nvPr>
            <p:ph idx="1"/>
          </p:nvPr>
        </p:nvSpPr>
        <p:spPr>
          <a:xfrm>
            <a:off x="1043492" y="2133600"/>
            <a:ext cx="6777317" cy="3699029"/>
          </a:xfrm>
        </p:spPr>
        <p:txBody>
          <a:bodyPr>
            <a:normAutofit fontScale="92500"/>
          </a:bodyPr>
          <a:lstStyle/>
          <a:p>
            <a:r>
              <a:rPr lang="en-US" dirty="0" smtClean="0"/>
              <a:t>Why are we attracted to people?</a:t>
            </a:r>
          </a:p>
          <a:p>
            <a:pPr lvl="1"/>
            <a:r>
              <a:rPr lang="en-US" dirty="0" smtClean="0"/>
              <a:t>Mere Exposure Effect:  Proximity influences attraction.</a:t>
            </a:r>
          </a:p>
          <a:p>
            <a:pPr lvl="3"/>
            <a:r>
              <a:rPr lang="en-US" dirty="0" smtClean="0">
                <a:hlinkClick r:id="rId2"/>
              </a:rPr>
              <a:t>Jim and Pam</a:t>
            </a:r>
            <a:endParaRPr lang="en-US" dirty="0" smtClean="0"/>
          </a:p>
          <a:p>
            <a:pPr lvl="3"/>
            <a:r>
              <a:rPr lang="en-US" dirty="0" smtClean="0"/>
              <a:t>Brad Pitt and Angelina Jolie</a:t>
            </a:r>
          </a:p>
          <a:p>
            <a:pPr lvl="3"/>
            <a:r>
              <a:rPr lang="en-US" dirty="0" smtClean="0"/>
              <a:t>The Notebook </a:t>
            </a:r>
          </a:p>
          <a:p>
            <a:pPr lvl="3"/>
            <a:r>
              <a:rPr lang="en-US" dirty="0" smtClean="0"/>
              <a:t>High School Musical</a:t>
            </a:r>
          </a:p>
          <a:p>
            <a:pPr lvl="2"/>
            <a:r>
              <a:rPr lang="en-US" dirty="0" smtClean="0"/>
              <a:t>Physical Attractiveness: Once you have contact, appearance is the next phase of attractions.</a:t>
            </a:r>
          </a:p>
          <a:p>
            <a:pPr lvl="2"/>
            <a:r>
              <a:rPr lang="en-US" dirty="0" smtClean="0"/>
              <a:t>Similarity: Also determines continued attraction.</a:t>
            </a:r>
          </a:p>
          <a:p>
            <a:pPr lvl="2"/>
            <a:endParaRPr lang="en-US" dirty="0" smtClean="0"/>
          </a:p>
        </p:txBody>
      </p:sp>
    </p:spTree>
    <p:extLst>
      <p:ext uri="{BB962C8B-B14F-4D97-AF65-F5344CB8AC3E}">
        <p14:creationId xmlns:p14="http://schemas.microsoft.com/office/powerpoint/2010/main" val="228074505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Pro-Social Behavior: Norms for Helping</a:t>
            </a:r>
            <a:endParaRPr lang="en-US" dirty="0"/>
          </a:p>
        </p:txBody>
      </p:sp>
      <p:sp>
        <p:nvSpPr>
          <p:cNvPr id="3" name="Content Placeholder 2"/>
          <p:cNvSpPr>
            <a:spLocks noGrp="1"/>
          </p:cNvSpPr>
          <p:nvPr>
            <p:ph idx="1"/>
          </p:nvPr>
        </p:nvSpPr>
        <p:spPr/>
        <p:txBody>
          <a:bodyPr>
            <a:normAutofit fontScale="92500"/>
          </a:bodyPr>
          <a:lstStyle/>
          <a:p>
            <a:endParaRPr lang="en-US" dirty="0">
              <a:solidFill>
                <a:schemeClr val="tx1"/>
              </a:solidFill>
            </a:endParaRPr>
          </a:p>
          <a:p>
            <a:r>
              <a:rPr lang="en-US" dirty="0" smtClean="0">
                <a:solidFill>
                  <a:schemeClr val="tx1"/>
                </a:solidFill>
              </a:rPr>
              <a:t>Social Exchange Theory:  Our social behavior is an exchange process, the aim of which is to maximize benefits and minimize costs.</a:t>
            </a:r>
          </a:p>
          <a:p>
            <a:r>
              <a:rPr lang="en-US" dirty="0" smtClean="0">
                <a:solidFill>
                  <a:schemeClr val="tx1"/>
                </a:solidFill>
              </a:rPr>
              <a:t>Social Responsibility Norm: Expectation that people will help those dependent on them.</a:t>
            </a:r>
          </a:p>
          <a:p>
            <a:r>
              <a:rPr lang="en-US" dirty="0" smtClean="0">
                <a:hlinkClick r:id="rId2"/>
              </a:rPr>
              <a:t>Norm</a:t>
            </a:r>
            <a:r>
              <a:rPr lang="en-US" dirty="0" smtClean="0"/>
              <a:t> of Reciprocity: Expectation that people will help, not hurt those who have helped them.</a:t>
            </a:r>
            <a:endParaRPr lang="en-US" dirty="0"/>
          </a:p>
          <a:p>
            <a:pPr marL="68580" indent="0">
              <a:buNone/>
            </a:pPr>
            <a:endParaRPr lang="en-US" dirty="0"/>
          </a:p>
        </p:txBody>
      </p:sp>
    </p:spTree>
    <p:extLst>
      <p:ext uri="{BB962C8B-B14F-4D97-AF65-F5344CB8AC3E}">
        <p14:creationId xmlns:p14="http://schemas.microsoft.com/office/powerpoint/2010/main" val="22128323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You have an “attitude” about many issues…for example: Exercise</a:t>
            </a:r>
            <a:endParaRPr lang="en-US" dirty="0"/>
          </a:p>
        </p:txBody>
      </p:sp>
      <p:sp>
        <p:nvSpPr>
          <p:cNvPr id="3" name="Content Placeholder 2"/>
          <p:cNvSpPr>
            <a:spLocks noGrp="1"/>
          </p:cNvSpPr>
          <p:nvPr>
            <p:ph idx="1"/>
          </p:nvPr>
        </p:nvSpPr>
        <p:spPr/>
        <p:txBody>
          <a:bodyPr>
            <a:normAutofit lnSpcReduction="10000"/>
          </a:bodyPr>
          <a:lstStyle/>
          <a:p>
            <a:r>
              <a:rPr lang="en-US" dirty="0" smtClean="0"/>
              <a:t>Cognitive Component: </a:t>
            </a:r>
            <a:r>
              <a:rPr lang="en-US" dirty="0"/>
              <a:t>“Exercise </a:t>
            </a:r>
            <a:r>
              <a:rPr lang="en-US" dirty="0" smtClean="0"/>
              <a:t>is good </a:t>
            </a:r>
            <a:r>
              <a:rPr lang="en-US" dirty="0"/>
              <a:t>for </a:t>
            </a:r>
            <a:r>
              <a:rPr lang="en-US" dirty="0" smtClean="0"/>
              <a:t>your health.” ,“</a:t>
            </a:r>
            <a:r>
              <a:rPr lang="en-US" dirty="0"/>
              <a:t>Exercise is </a:t>
            </a:r>
            <a:r>
              <a:rPr lang="en-US" dirty="0" smtClean="0"/>
              <a:t>a good stress reliever.” ,“Exercise improves my appearance.”</a:t>
            </a:r>
          </a:p>
          <a:p>
            <a:r>
              <a:rPr lang="en-US" dirty="0" smtClean="0"/>
              <a:t>Emotional Component: “Exercise makes </a:t>
            </a:r>
            <a:r>
              <a:rPr lang="en-US" dirty="0"/>
              <a:t>me </a:t>
            </a:r>
            <a:r>
              <a:rPr lang="en-US" dirty="0" smtClean="0"/>
              <a:t>feel great.”, “</a:t>
            </a:r>
            <a:r>
              <a:rPr lang="en-US" dirty="0"/>
              <a:t>Exercise is </a:t>
            </a:r>
            <a:r>
              <a:rPr lang="en-US" dirty="0" smtClean="0"/>
              <a:t>fun.”</a:t>
            </a:r>
            <a:endParaRPr lang="en-US" dirty="0"/>
          </a:p>
          <a:p>
            <a:r>
              <a:rPr lang="en-US" dirty="0" smtClean="0"/>
              <a:t>Behavioral Component:  </a:t>
            </a:r>
            <a:r>
              <a:rPr lang="en-US" dirty="0"/>
              <a:t>“I </a:t>
            </a:r>
            <a:r>
              <a:rPr lang="en-US" dirty="0" smtClean="0"/>
              <a:t>exercise every day.”, “</a:t>
            </a:r>
            <a:r>
              <a:rPr lang="en-US" dirty="0"/>
              <a:t>I read </a:t>
            </a:r>
            <a:r>
              <a:rPr lang="en-US" dirty="0" smtClean="0"/>
              <a:t>articles about exercise.”, “</a:t>
            </a:r>
            <a:r>
              <a:rPr lang="en-US" dirty="0"/>
              <a:t>I buy </a:t>
            </a:r>
            <a:r>
              <a:rPr lang="en-US" dirty="0" smtClean="0"/>
              <a:t>exercise equipment.”</a:t>
            </a:r>
            <a:endParaRPr lang="en-US" dirty="0"/>
          </a:p>
        </p:txBody>
      </p:sp>
    </p:spTree>
    <p:extLst>
      <p:ext uri="{BB962C8B-B14F-4D97-AF65-F5344CB8AC3E}">
        <p14:creationId xmlns:p14="http://schemas.microsoft.com/office/powerpoint/2010/main" val="8130696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Attitude Changes and Advertisements: Appeals to Emotional, Cognitive, or Behavioral?</a:t>
            </a:r>
            <a:endParaRPr lang="en-US" sz="2800" dirty="0"/>
          </a:p>
        </p:txBody>
      </p:sp>
      <p:sp>
        <p:nvSpPr>
          <p:cNvPr id="3" name="Content Placeholder 2"/>
          <p:cNvSpPr>
            <a:spLocks noGrp="1"/>
          </p:cNvSpPr>
          <p:nvPr>
            <p:ph idx="1"/>
          </p:nvPr>
        </p:nvSpPr>
        <p:spPr>
          <a:xfrm>
            <a:off x="1043493" y="2323652"/>
            <a:ext cx="3223708" cy="3508977"/>
          </a:xfrm>
        </p:spPr>
        <p:txBody>
          <a:bodyPr>
            <a:normAutofit fontScale="92500"/>
          </a:bodyPr>
          <a:lstStyle/>
          <a:p>
            <a:r>
              <a:rPr lang="en-US" dirty="0" smtClean="0">
                <a:hlinkClick r:id="rId2"/>
              </a:rPr>
              <a:t>Crest #1</a:t>
            </a:r>
            <a:endParaRPr lang="en-US" dirty="0" smtClean="0"/>
          </a:p>
          <a:p>
            <a:r>
              <a:rPr lang="en-US" dirty="0" smtClean="0">
                <a:hlinkClick r:id="rId3"/>
              </a:rPr>
              <a:t>Crest #3</a:t>
            </a:r>
            <a:endParaRPr lang="en-US" dirty="0" smtClean="0"/>
          </a:p>
          <a:p>
            <a:r>
              <a:rPr lang="en-US" dirty="0" smtClean="0">
                <a:hlinkClick r:id="rId4"/>
              </a:rPr>
              <a:t>Volvo</a:t>
            </a:r>
            <a:endParaRPr lang="en-US" dirty="0" smtClean="0"/>
          </a:p>
          <a:p>
            <a:r>
              <a:rPr lang="en-US" dirty="0" smtClean="0">
                <a:hlinkClick r:id="rId5"/>
              </a:rPr>
              <a:t>GE Rebate</a:t>
            </a:r>
            <a:endParaRPr lang="en-US" dirty="0" smtClean="0"/>
          </a:p>
          <a:p>
            <a:r>
              <a:rPr lang="en-US" dirty="0" smtClean="0"/>
              <a:t> </a:t>
            </a:r>
            <a:r>
              <a:rPr lang="en-US" dirty="0" smtClean="0">
                <a:hlinkClick r:id="rId6"/>
              </a:rPr>
              <a:t>Nick and Norm</a:t>
            </a:r>
            <a:r>
              <a:rPr lang="en-US" dirty="0" smtClean="0"/>
              <a:t> </a:t>
            </a:r>
          </a:p>
          <a:p>
            <a:r>
              <a:rPr lang="en-US" dirty="0" smtClean="0">
                <a:hlinkClick r:id="rId7"/>
              </a:rPr>
              <a:t>Crazy Eddie</a:t>
            </a:r>
            <a:endParaRPr lang="en-US" dirty="0" smtClean="0"/>
          </a:p>
          <a:p>
            <a:r>
              <a:rPr lang="en-US" dirty="0" smtClean="0">
                <a:hlinkClick r:id="rId8"/>
              </a:rPr>
              <a:t>Target Black Friday</a:t>
            </a:r>
            <a:endParaRPr lang="en-US" dirty="0" smtClean="0"/>
          </a:p>
          <a:p>
            <a:r>
              <a:rPr lang="en-US" dirty="0" smtClean="0">
                <a:hlinkClick r:id="rId9"/>
              </a:rPr>
              <a:t>Willie Horton</a:t>
            </a:r>
            <a:endParaRPr lang="en-US" dirty="0"/>
          </a:p>
        </p:txBody>
      </p:sp>
      <p:sp>
        <p:nvSpPr>
          <p:cNvPr id="5" name="TextBox 4"/>
          <p:cNvSpPr txBox="1"/>
          <p:nvPr/>
        </p:nvSpPr>
        <p:spPr>
          <a:xfrm>
            <a:off x="4572000" y="2209800"/>
            <a:ext cx="3276600" cy="1477328"/>
          </a:xfrm>
          <a:prstGeom prst="rect">
            <a:avLst/>
          </a:prstGeom>
          <a:noFill/>
        </p:spPr>
        <p:txBody>
          <a:bodyPr wrap="square" rtlCol="0">
            <a:spAutoFit/>
          </a:bodyPr>
          <a:lstStyle/>
          <a:p>
            <a:r>
              <a:rPr lang="en-US" dirty="0" smtClean="0"/>
              <a:t>Marlboro Man</a:t>
            </a:r>
          </a:p>
          <a:p>
            <a:r>
              <a:rPr lang="en-US" dirty="0" smtClean="0"/>
              <a:t>Puppies</a:t>
            </a:r>
          </a:p>
          <a:p>
            <a:r>
              <a:rPr lang="en-US" dirty="0" smtClean="0"/>
              <a:t>Cola</a:t>
            </a:r>
          </a:p>
          <a:p>
            <a:r>
              <a:rPr lang="en-US" dirty="0" smtClean="0"/>
              <a:t>Santa</a:t>
            </a:r>
          </a:p>
          <a:p>
            <a:r>
              <a:rPr lang="en-US" dirty="0" smtClean="0"/>
              <a:t>Chest Pain</a:t>
            </a:r>
            <a:endParaRPr lang="en-US" dirty="0"/>
          </a:p>
        </p:txBody>
      </p:sp>
    </p:spTree>
    <p:extLst>
      <p:ext uri="{BB962C8B-B14F-4D97-AF65-F5344CB8AC3E}">
        <p14:creationId xmlns:p14="http://schemas.microsoft.com/office/powerpoint/2010/main" val="41646183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66800" y="762001"/>
            <a:ext cx="2819400" cy="5410200"/>
          </a:xfrm>
        </p:spPr>
      </p:pic>
      <p:pic>
        <p:nvPicPr>
          <p:cNvPr id="5" name="Picture 5" descr="2618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8200" y="762000"/>
            <a:ext cx="3390900" cy="5410200"/>
          </a:xfrm>
          <a:prstGeom prst="rect">
            <a:avLst/>
          </a:prstGeom>
          <a:noFill/>
          <a:ln w="76200">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76398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914400" y="685800"/>
            <a:ext cx="3124200" cy="5260975"/>
          </a:xfr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19600" y="685800"/>
            <a:ext cx="3776663" cy="5101883"/>
          </a:xfrm>
          <a:prstGeom prst="rect">
            <a:avLst/>
          </a:prstGeom>
        </p:spPr>
      </p:pic>
    </p:spTree>
    <p:extLst>
      <p:ext uri="{BB962C8B-B14F-4D97-AF65-F5344CB8AC3E}">
        <p14:creationId xmlns:p14="http://schemas.microsoft.com/office/powerpoint/2010/main" val="24395978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86000" y="457200"/>
            <a:ext cx="4419600" cy="6043897"/>
          </a:xfrm>
        </p:spPr>
      </p:pic>
    </p:spTree>
    <p:extLst>
      <p:ext uri="{BB962C8B-B14F-4D97-AF65-F5344CB8AC3E}">
        <p14:creationId xmlns:p14="http://schemas.microsoft.com/office/powerpoint/2010/main" val="19398348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Attribution Theory</a:t>
            </a:r>
            <a:endParaRPr lang="en-US" dirty="0"/>
          </a:p>
        </p:txBody>
      </p:sp>
      <p:sp>
        <p:nvSpPr>
          <p:cNvPr id="3" name="Content Placeholder 2"/>
          <p:cNvSpPr>
            <a:spLocks noGrp="1"/>
          </p:cNvSpPr>
          <p:nvPr>
            <p:ph idx="1"/>
          </p:nvPr>
        </p:nvSpPr>
        <p:spPr/>
        <p:txBody>
          <a:bodyPr>
            <a:normAutofit lnSpcReduction="10000"/>
          </a:bodyPr>
          <a:lstStyle/>
          <a:p>
            <a:r>
              <a:rPr lang="en-US" dirty="0" smtClean="0"/>
              <a:t>How do we attribute peoples behavior?</a:t>
            </a:r>
          </a:p>
          <a:p>
            <a:pPr lvl="1"/>
            <a:r>
              <a:rPr lang="en-US" dirty="0" smtClean="0"/>
              <a:t>Disposition vs. Situation</a:t>
            </a:r>
          </a:p>
          <a:p>
            <a:pPr lvl="2"/>
            <a:r>
              <a:rPr lang="en-US" dirty="0" smtClean="0"/>
              <a:t>Is it due to Nature (Disposition) or Nurture (Situational)</a:t>
            </a:r>
          </a:p>
          <a:p>
            <a:pPr lvl="1"/>
            <a:r>
              <a:rPr lang="en-US" dirty="0" smtClean="0"/>
              <a:t>Just World Hypothesis</a:t>
            </a:r>
          </a:p>
          <a:p>
            <a:pPr lvl="2"/>
            <a:r>
              <a:rPr lang="en-US" dirty="0" smtClean="0"/>
              <a:t>Tendency for people to believe the world is just and that people therefore get what they deserve and deserve what they get.</a:t>
            </a:r>
          </a:p>
          <a:p>
            <a:pPr lvl="1"/>
            <a:r>
              <a:rPr lang="en-US" dirty="0" smtClean="0"/>
              <a:t>Self-Serving Bias</a:t>
            </a:r>
          </a:p>
          <a:p>
            <a:pPr lvl="2"/>
            <a:r>
              <a:rPr lang="en-US" dirty="0" smtClean="0"/>
              <a:t>Tendency to perceive oneself favorably</a:t>
            </a:r>
          </a:p>
          <a:p>
            <a:pPr lvl="1"/>
            <a:endParaRPr lang="en-US" dirty="0" smtClean="0"/>
          </a:p>
          <a:p>
            <a:pPr marL="365760" lvl="1" indent="0">
              <a:buNone/>
            </a:pPr>
            <a:endParaRPr lang="en-US" dirty="0" smtClean="0"/>
          </a:p>
          <a:p>
            <a:pPr lvl="1"/>
            <a:endParaRPr lang="en-US" dirty="0"/>
          </a:p>
          <a:p>
            <a:pPr lvl="1"/>
            <a:endParaRPr lang="en-US" dirty="0" smtClean="0"/>
          </a:p>
          <a:p>
            <a:pPr marL="365760" lvl="1" indent="0">
              <a:buNone/>
            </a:pPr>
            <a:endParaRPr lang="en-US" dirty="0" smtClean="0"/>
          </a:p>
        </p:txBody>
      </p:sp>
    </p:spTree>
    <p:extLst>
      <p:ext uri="{BB962C8B-B14F-4D97-AF65-F5344CB8AC3E}">
        <p14:creationId xmlns:p14="http://schemas.microsoft.com/office/powerpoint/2010/main" val="34938818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Fundamental attribution error</a:t>
            </a:r>
            <a:endParaRPr lang="en-US" dirty="0"/>
          </a:p>
        </p:txBody>
      </p:sp>
      <p:sp>
        <p:nvSpPr>
          <p:cNvPr id="3" name="Content Placeholder 2"/>
          <p:cNvSpPr>
            <a:spLocks noGrp="1"/>
          </p:cNvSpPr>
          <p:nvPr>
            <p:ph idx="1"/>
          </p:nvPr>
        </p:nvSpPr>
        <p:spPr>
          <a:xfrm>
            <a:off x="1043492" y="2323652"/>
            <a:ext cx="6777317" cy="3772348"/>
          </a:xfrm>
        </p:spPr>
        <p:txBody>
          <a:bodyPr>
            <a:normAutofit fontScale="92500" lnSpcReduction="10000"/>
          </a:bodyPr>
          <a:lstStyle/>
          <a:p>
            <a:r>
              <a:rPr lang="en-US" dirty="0" smtClean="0"/>
              <a:t>Tendency to overestimate the influence of personality and underestimating the influence of the situations? </a:t>
            </a:r>
          </a:p>
          <a:p>
            <a:pPr lvl="1"/>
            <a:r>
              <a:rPr lang="en-US" dirty="0" smtClean="0"/>
              <a:t>9/11 Terrorists…Were they obviously crazy?</a:t>
            </a:r>
          </a:p>
          <a:p>
            <a:pPr lvl="1"/>
            <a:r>
              <a:rPr lang="en-US" dirty="0" smtClean="0"/>
              <a:t>Stanford Prison Experiment…Were they bad people? Can playing a “role” become “normal”? (Power of the situation)</a:t>
            </a:r>
          </a:p>
          <a:p>
            <a:pPr lvl="2"/>
            <a:r>
              <a:rPr lang="en-US" dirty="0" smtClean="0">
                <a:hlinkClick r:id="rId2"/>
              </a:rPr>
              <a:t>Stanford Prison and Abu </a:t>
            </a:r>
            <a:r>
              <a:rPr lang="en-US" dirty="0" err="1" smtClean="0">
                <a:hlinkClick r:id="rId2"/>
              </a:rPr>
              <a:t>Gharib</a:t>
            </a:r>
            <a:r>
              <a:rPr lang="en-US" dirty="0" smtClean="0">
                <a:hlinkClick r:id="rId2"/>
              </a:rPr>
              <a:t> </a:t>
            </a:r>
            <a:endParaRPr lang="en-US" dirty="0" smtClean="0"/>
          </a:p>
          <a:p>
            <a:pPr lvl="1"/>
            <a:r>
              <a:rPr lang="en-US" dirty="0" smtClean="0"/>
              <a:t>Self-defense or Malicious intent? (Jury?)</a:t>
            </a:r>
          </a:p>
          <a:p>
            <a:pPr lvl="1"/>
            <a:r>
              <a:rPr lang="en-US" dirty="0" smtClean="0"/>
              <a:t>Poverty, Social problems…(Attributed to the poor themselves, or the situation?)</a:t>
            </a:r>
          </a:p>
          <a:p>
            <a:pPr marL="365760" lvl="1" indent="0">
              <a:buNone/>
            </a:pPr>
            <a:endParaRPr lang="en-US" dirty="0" smtClean="0"/>
          </a:p>
          <a:p>
            <a:pPr lvl="1"/>
            <a:endParaRPr lang="en-US" dirty="0"/>
          </a:p>
        </p:txBody>
      </p:sp>
    </p:spTree>
    <p:extLst>
      <p:ext uri="{BB962C8B-B14F-4D97-AF65-F5344CB8AC3E}">
        <p14:creationId xmlns:p14="http://schemas.microsoft.com/office/powerpoint/2010/main" val="375872236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10372</TotalTime>
  <Words>919</Words>
  <Application>Microsoft Office PowerPoint</Application>
  <PresentationFormat>On-screen Show (4:3)</PresentationFormat>
  <Paragraphs>124</Paragraphs>
  <Slides>21</Slides>
  <Notes>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Austin</vt:lpstr>
      <vt:lpstr>Social Psychology: Major Concepts and Examples</vt:lpstr>
      <vt:lpstr>Appeal:  Emotional, Cognitive, or Behavioral?</vt:lpstr>
      <vt:lpstr>You have an “attitude” about many issues…for example: Exercise</vt:lpstr>
      <vt:lpstr>Attitude Changes and Advertisements: Appeals to Emotional, Cognitive, or Behavioral?</vt:lpstr>
      <vt:lpstr>PowerPoint Presentation</vt:lpstr>
      <vt:lpstr>PowerPoint Presentation</vt:lpstr>
      <vt:lpstr>PowerPoint Presentation</vt:lpstr>
      <vt:lpstr>Attribution Theory</vt:lpstr>
      <vt:lpstr>Fundamental attribution error</vt:lpstr>
      <vt:lpstr>Types of Social Influence…#1Changing those attitudes…Persuasion</vt:lpstr>
      <vt:lpstr>How do Attitudes Change?</vt:lpstr>
      <vt:lpstr>Foot-in-Door Phenomenon/Cognitive Dissonance</vt:lpstr>
      <vt:lpstr>2 more types of Social Influence</vt:lpstr>
      <vt:lpstr>And…Conformity</vt:lpstr>
      <vt:lpstr>Group Influence</vt:lpstr>
      <vt:lpstr>Deindividuation: Loss of Self</vt:lpstr>
      <vt:lpstr>The Bystander Effect: Any particular Bystander is less likely to give aid with other bystanders present. </vt:lpstr>
      <vt:lpstr>Aggression in Television</vt:lpstr>
      <vt:lpstr>Hodgepodge…To name a few more…</vt:lpstr>
      <vt:lpstr>Attraction</vt:lpstr>
      <vt:lpstr>Pro-Social Behavior: Norms for Helping</vt:lpstr>
    </vt:vector>
  </TitlesOfParts>
  <Company>Salesianum School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Teaching Social Psychology using media, film, and pop culture</dc:title>
  <dc:creator>Tischler, Sean</dc:creator>
  <cp:lastModifiedBy>Darrenkamp, Angela</cp:lastModifiedBy>
  <cp:revision>201</cp:revision>
  <cp:lastPrinted>2012-03-19T12:45:05Z</cp:lastPrinted>
  <dcterms:created xsi:type="dcterms:W3CDTF">2011-11-15T22:42:19Z</dcterms:created>
  <dcterms:modified xsi:type="dcterms:W3CDTF">2015-03-25T13:06:35Z</dcterms:modified>
</cp:coreProperties>
</file>